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</p:sldMasterIdLst>
  <p:notesMasterIdLst>
    <p:notesMasterId r:id="rId42"/>
  </p:notesMasterIdLst>
  <p:handoutMasterIdLst>
    <p:handoutMasterId r:id="rId43"/>
  </p:handoutMasterIdLst>
  <p:sldIdLst>
    <p:sldId id="1520" r:id="rId5"/>
    <p:sldId id="1526" r:id="rId6"/>
    <p:sldId id="1557" r:id="rId7"/>
    <p:sldId id="1525" r:id="rId8"/>
    <p:sldId id="1527" r:id="rId9"/>
    <p:sldId id="1524" r:id="rId10"/>
    <p:sldId id="1521" r:id="rId11"/>
    <p:sldId id="1558" r:id="rId12"/>
    <p:sldId id="1523" r:id="rId13"/>
    <p:sldId id="1528" r:id="rId14"/>
    <p:sldId id="1529" r:id="rId15"/>
    <p:sldId id="1530" r:id="rId16"/>
    <p:sldId id="1531" r:id="rId17"/>
    <p:sldId id="1532" r:id="rId18"/>
    <p:sldId id="1533" r:id="rId19"/>
    <p:sldId id="1534" r:id="rId20"/>
    <p:sldId id="1535" r:id="rId21"/>
    <p:sldId id="1536" r:id="rId22"/>
    <p:sldId id="1537" r:id="rId23"/>
    <p:sldId id="1538" r:id="rId24"/>
    <p:sldId id="1539" r:id="rId25"/>
    <p:sldId id="1540" r:id="rId26"/>
    <p:sldId id="1542" r:id="rId27"/>
    <p:sldId id="1547" r:id="rId28"/>
    <p:sldId id="1544" r:id="rId29"/>
    <p:sldId id="1543" r:id="rId30"/>
    <p:sldId id="1545" r:id="rId31"/>
    <p:sldId id="1546" r:id="rId32"/>
    <p:sldId id="1548" r:id="rId33"/>
    <p:sldId id="1553" r:id="rId34"/>
    <p:sldId id="1549" r:id="rId35"/>
    <p:sldId id="1554" r:id="rId36"/>
    <p:sldId id="1555" r:id="rId37"/>
    <p:sldId id="1556" r:id="rId38"/>
    <p:sldId id="1550" r:id="rId39"/>
    <p:sldId id="1551" r:id="rId40"/>
    <p:sldId id="155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ECDFB-C7C0-EB6D-A1E9-1DB4C7096692}" v="46" dt="2025-09-09T14:22:16.854"/>
    <p1510:client id="{0DFB64CC-6DCE-949A-3F3E-4B4B0546A96A}" v="192" dt="2025-09-09T13:47:48.757"/>
    <p1510:client id="{0EE80744-D836-D646-DCC7-4D03DD6953E4}" v="68" dt="2025-09-09T13:25:05.101"/>
    <p1510:client id="{51C1F853-57A8-4E8A-BEF7-7CEC245B0118}" v="1244" dt="2025-09-09T12:19:52.564"/>
    <p1510:client id="{9A99EBE9-D3F5-F832-1A2B-45268C4DC984}" v="87" dt="2025-09-09T13:15:25.059"/>
    <p1510:client id="{9AF8E457-1FA2-4968-E0E1-BBBA3E34DA8C}" v="167" dt="2025-09-09T14:06:39.889"/>
    <p1510:client id="{B8C372F3-CF79-4E73-AFE6-5464961D8689}" v="519" dt="2025-09-09T03:31:50.168"/>
    <p1510:client id="{DE5FE0FD-D5DE-94DA-C09E-1F70A7BC750D}" v="10" dt="2025-09-09T12:45:44.977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27" y="5096040"/>
            <a:ext cx="10963051" cy="76120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28" y="5972629"/>
            <a:ext cx="10963050" cy="5198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615D95-4353-B9DA-619F-62F51763C54C}"/>
              </a:ext>
            </a:extLst>
          </p:cNvPr>
          <p:cNvCxnSpPr>
            <a:cxnSpLocks/>
          </p:cNvCxnSpPr>
          <p:nvPr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E1B49B-C7C7-46C5-86D1-04B289EB7888}" type="datetime1">
              <a:rPr lang="en-US" smtClean="0"/>
              <a:t>9/9/2025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3939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8488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419" y="1001716"/>
            <a:ext cx="4796545" cy="150337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92E087-D311-16FB-DFD8-7DFD79458D0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415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3" y="5260880"/>
            <a:ext cx="1494474" cy="429768"/>
          </a:xfrm>
        </p:spPr>
        <p:txBody>
          <a:bodyPr/>
          <a:lstStyle/>
          <a:p>
            <a:fld id="{569377BB-3A7F-48AE-8949-DF715FC88965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8329" y="0"/>
            <a:ext cx="533103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6581" y="2886088"/>
            <a:ext cx="4781383" cy="3336912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16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1EF905-FBC0-6AEE-DA7E-A6361F7EF6BB}"/>
              </a:ext>
            </a:extLst>
          </p:cNvPr>
          <p:cNvCxnSpPr>
            <a:cxnSpLocks/>
          </p:cNvCxnSpPr>
          <p:nvPr userDrawn="1"/>
        </p:nvCxnSpPr>
        <p:spPr>
          <a:xfrm>
            <a:off x="609904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5A10F-4276-544F-CA8D-14E3EDCA493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6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496190"/>
            <a:ext cx="4714881" cy="22323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4F2-891B-DC7A-86AD-C038AE8A649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C65A-63EB-4D03-A77A-34D9179F227E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96190"/>
            <a:ext cx="4325112" cy="22323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1D8F17-EF76-0E40-74BF-199C6164260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133757"/>
            <a:ext cx="4328497" cy="37288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B3FC25-52BF-D39B-F6D8-ACD115F1972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156B-F59C-4C90-B2BF-52C692BF43D0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054AC9-7FE7-AA63-76C1-0BB3E059FCE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2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81759"/>
            <a:ext cx="4358311" cy="484124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5D4DD-0247-2268-9444-EBEAF09126E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3B20-6D77-4E10-9C9F-10A32026F48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8726" y="1381759"/>
            <a:ext cx="5622648" cy="484124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2B1FAB-0434-52D4-45F7-F1C56FA427F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328497" cy="4855526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BE18-C792-4A63-8F5A-CED2F5653C9B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83174" y="1001714"/>
            <a:ext cx="5118206" cy="4855527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F4B9D1-5247-53CB-C1FC-9E3459BF1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F8E40-0F32-5592-0885-55CEBFBDF0A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3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900433"/>
            <a:ext cx="3771900" cy="5221285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4E55-CD3E-4D87-9041-7A8452BD527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900432"/>
            <a:ext cx="6209054" cy="5221285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E8DAF-8174-2859-E029-6F85464CAC9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228395-2719-9A44-CE27-6CFD8BD848E8}"/>
              </a:ext>
            </a:extLst>
          </p:cNvPr>
          <p:cNvCxnSpPr>
            <a:cxnSpLocks/>
          </p:cNvCxnSpPr>
          <p:nvPr userDrawn="1"/>
        </p:nvCxnSpPr>
        <p:spPr>
          <a:xfrm>
            <a:off x="4883705" y="164150"/>
            <a:ext cx="7308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3E6F6-12DD-3AC0-8C59-D6E9DEDA1456}"/>
              </a:ext>
            </a:extLst>
          </p:cNvPr>
          <p:cNvCxnSpPr>
            <a:cxnSpLocks/>
          </p:cNvCxnSpPr>
          <p:nvPr userDrawn="1"/>
        </p:nvCxnSpPr>
        <p:spPr>
          <a:xfrm>
            <a:off x="488370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41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785" y="1001715"/>
            <a:ext cx="6444179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5" cy="429768"/>
          </a:xfrm>
        </p:spPr>
        <p:txBody>
          <a:bodyPr/>
          <a:lstStyle/>
          <a:p>
            <a:fld id="{B44ACCC6-A2BA-4B7B-99B4-E62BB5424C67}" type="datetime1">
              <a:rPr lang="en-US" smtClean="0"/>
              <a:t>9/9/2025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3207AA-DF92-4449-9316-61475F014448}"/>
              </a:ext>
            </a:extLst>
          </p:cNvPr>
          <p:cNvCxnSpPr>
            <a:cxnSpLocks/>
          </p:cNvCxnSpPr>
          <p:nvPr userDrawn="1"/>
        </p:nvCxnSpPr>
        <p:spPr>
          <a:xfrm>
            <a:off x="4918159" y="164150"/>
            <a:ext cx="72738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1"/>
            <a:ext cx="4124206" cy="6858000"/>
          </a:xfrm>
          <a:blipFill dpi="0" rotWithShape="1">
            <a:blip r:embed="rId2">
              <a:alphaModFix amt="60000"/>
            </a:blip>
            <a:srcRect/>
            <a:stretch>
              <a:fillRect l="-2278" r="-669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13785" y="2496190"/>
            <a:ext cx="6444179" cy="3726810"/>
          </a:xfrm>
        </p:spPr>
        <p:txBody>
          <a:bodyPr>
            <a:normAutofit/>
          </a:bodyPr>
          <a:lstStyle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4805F9-D010-6E54-928C-1EBB88CBA9D3}"/>
              </a:ext>
            </a:extLst>
          </p:cNvPr>
          <p:cNvCxnSpPr>
            <a:cxnSpLocks/>
          </p:cNvCxnSpPr>
          <p:nvPr userDrawn="1"/>
        </p:nvCxnSpPr>
        <p:spPr>
          <a:xfrm>
            <a:off x="491815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487952-A86B-7C85-B4C5-3B9E9DED85A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90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5647085" cy="1122375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9/9/2025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7BDF5B-E352-4558-1EFA-37F504BFE32E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6631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90"/>
            <a:ext cx="5647085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4097" y="0"/>
            <a:ext cx="4967903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BFE52-C7C3-A7E3-F6D9-EDECDF40EF56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C0473F-E6DB-D181-43D0-0D5C945184B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43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06" y="1001715"/>
            <a:ext cx="6740655" cy="1087887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4" cy="429768"/>
          </a:xfrm>
        </p:spPr>
        <p:txBody>
          <a:bodyPr/>
          <a:lstStyle/>
          <a:p>
            <a:fld id="{12B94328-6471-48ED-A3E9-D3E8C4DB1679}" type="datetime1">
              <a:rPr lang="en-US" smtClean="0"/>
              <a:t>9/9/2025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A26726-2193-5028-87FF-55119A73A643}"/>
              </a:ext>
            </a:extLst>
          </p:cNvPr>
          <p:cNvCxnSpPr>
            <a:cxnSpLocks/>
          </p:cNvCxnSpPr>
          <p:nvPr userDrawn="1"/>
        </p:nvCxnSpPr>
        <p:spPr>
          <a:xfrm>
            <a:off x="4634939" y="164150"/>
            <a:ext cx="755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3854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7311" y="2496190"/>
            <a:ext cx="6740654" cy="37268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A0E72-1F2C-EAE4-77B7-9FF7C88D21DD}"/>
              </a:ext>
            </a:extLst>
          </p:cNvPr>
          <p:cNvCxnSpPr>
            <a:cxnSpLocks/>
          </p:cNvCxnSpPr>
          <p:nvPr userDrawn="1"/>
        </p:nvCxnSpPr>
        <p:spPr>
          <a:xfrm>
            <a:off x="463493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80D3F-C3CE-0859-0D1F-594C0503DBA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5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28130"/>
            <a:ext cx="6595448" cy="1113475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6649CF-C20C-7376-D09A-88A289B7A347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7479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1368BACD-07D9-459F-AA1C-5268AE32178F}" type="datetime1">
              <a:rPr lang="en-US" smtClean="0"/>
              <a:t>9/9/2025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24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6190"/>
            <a:ext cx="6595448" cy="37268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3312" y="0"/>
            <a:ext cx="4283768" cy="6858000"/>
          </a:xfrm>
          <a:blipFill dpi="0" rotWithShape="1">
            <a:blip r:embed="rId2">
              <a:alphaModFix amt="60000"/>
            </a:blip>
            <a:srcRect/>
            <a:stretch>
              <a:fillRect l="1" t="-1" r="1" b="-447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30F47-B045-036A-B67B-EF84DE9E2A8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2218E5-4B7E-010A-02DF-6951A1023B10}"/>
              </a:ext>
            </a:extLst>
          </p:cNvPr>
          <p:cNvCxnSpPr>
            <a:cxnSpLocks/>
          </p:cNvCxnSpPr>
          <p:nvPr userDrawn="1"/>
        </p:nvCxnSpPr>
        <p:spPr>
          <a:xfrm>
            <a:off x="79088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671A-CD1D-3726-5EBC-4251B0B1F630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4196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0032-0FB4-49A9-8F94-A4A948FEFA19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2BC221-6328-07B8-5E00-E12DFAC6BF4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75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259" y="1001715"/>
            <a:ext cx="4717705" cy="1109672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1666" y="5260191"/>
            <a:ext cx="149309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92A769-D4A9-4BBF-AD73-A3AD41FBB7C3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4E0F01-74F8-4E05-0BF9-107555BA139C}"/>
              </a:ext>
            </a:extLst>
          </p:cNvPr>
          <p:cNvCxnSpPr>
            <a:cxnSpLocks/>
          </p:cNvCxnSpPr>
          <p:nvPr userDrawn="1"/>
        </p:nvCxnSpPr>
        <p:spPr>
          <a:xfrm>
            <a:off x="6624761" y="164150"/>
            <a:ext cx="5567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584350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07693" y="2492387"/>
            <a:ext cx="4750271" cy="37306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5E70CC-C7D7-B9CE-493E-0579781D2D31}"/>
              </a:ext>
            </a:extLst>
          </p:cNvPr>
          <p:cNvCxnSpPr>
            <a:cxnSpLocks/>
          </p:cNvCxnSpPr>
          <p:nvPr userDrawn="1"/>
        </p:nvCxnSpPr>
        <p:spPr>
          <a:xfrm>
            <a:off x="662476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830231-922B-910E-CA0F-2B635AE5E8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6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2" y="1001715"/>
            <a:ext cx="4714880" cy="112553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1905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6954" y="5260879"/>
            <a:ext cx="1494474" cy="429768"/>
          </a:xfrm>
        </p:spPr>
        <p:txBody>
          <a:bodyPr/>
          <a:lstStyle/>
          <a:p>
            <a:fld id="{2DF6CB4C-CEEE-488F-A556-6D160C723A2D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601" y="6492240"/>
            <a:ext cx="42920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2D87E-65D6-AA23-C2F1-6ACD679648B1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287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3965"/>
            <a:ext cx="4714880" cy="37290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8095" y="-1"/>
            <a:ext cx="6303905" cy="688899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1A446-6BAE-22CC-E376-C7034DBFDE71}"/>
              </a:ext>
            </a:extLst>
          </p:cNvPr>
          <p:cNvCxnSpPr>
            <a:cxnSpLocks/>
          </p:cNvCxnSpPr>
          <p:nvPr userDrawn="1"/>
        </p:nvCxnSpPr>
        <p:spPr>
          <a:xfrm>
            <a:off x="5718976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47466-B04C-40AF-946A-45572220C73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5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504" y="1001715"/>
            <a:ext cx="4444457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79"/>
            <a:ext cx="1494473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652FFD6-A518-49CA-8126-283C2A8EFE6F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378FF-8198-DC37-BA5B-473DEDD75988}"/>
              </a:ext>
            </a:extLst>
          </p:cNvPr>
          <p:cNvCxnSpPr>
            <a:cxnSpLocks/>
          </p:cNvCxnSpPr>
          <p:nvPr userDrawn="1"/>
        </p:nvCxnSpPr>
        <p:spPr>
          <a:xfrm>
            <a:off x="6934701" y="164150"/>
            <a:ext cx="52572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6154001" cy="6858000"/>
          </a:xfrm>
          <a:blipFill dpi="0" rotWithShape="1">
            <a:blip r:embed="rId2">
              <a:alphaModFix amt="60000"/>
            </a:blip>
            <a:srcRect/>
            <a:stretch>
              <a:fillRect l="-2748" r="-274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3505" y="2496190"/>
            <a:ext cx="4444460" cy="372680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E56D6-14F7-4AF8-BCF3-2B60F1174250}"/>
              </a:ext>
            </a:extLst>
          </p:cNvPr>
          <p:cNvCxnSpPr>
            <a:cxnSpLocks/>
          </p:cNvCxnSpPr>
          <p:nvPr userDrawn="1"/>
        </p:nvCxnSpPr>
        <p:spPr>
          <a:xfrm>
            <a:off x="693470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D24FBA-09F1-E77D-0C3E-A914CBD5F4F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51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20" y="1001715"/>
            <a:ext cx="4687174" cy="112775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4711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29760" y="5260879"/>
            <a:ext cx="1494474" cy="429768"/>
          </a:xfrm>
        </p:spPr>
        <p:txBody>
          <a:bodyPr/>
          <a:lstStyle/>
          <a:p>
            <a:fld id="{BDA16E6D-ABB3-4B84-99F2-E42A2B9DF2C2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3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38F21-75ED-E44B-42EB-FC7FE5E930B5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47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81"/>
            <a:ext cx="4714880" cy="372681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  <a:blipFill dpi="0" rotWithShape="1">
            <a:blip r:embed="rId2">
              <a:alphaModFix amt="60000"/>
            </a:blip>
            <a:srcRect/>
            <a:stretch>
              <a:fillRect l="-292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AEDF6-9814-FD08-73EB-63D58BF776EA}"/>
              </a:ext>
            </a:extLst>
          </p:cNvPr>
          <p:cNvCxnSpPr>
            <a:cxnSpLocks/>
          </p:cNvCxnSpPr>
          <p:nvPr userDrawn="1"/>
        </p:nvCxnSpPr>
        <p:spPr>
          <a:xfrm>
            <a:off x="59044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8CA044-325A-12D3-37BC-BDCEBBC342C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21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767" y="1001715"/>
            <a:ext cx="3778198" cy="110874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1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D67C4704-4F96-4DFD-9156-648F64A4FFD5}" type="datetime1">
              <a:rPr lang="en-US" smtClean="0"/>
              <a:t>9/9/2025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841FB-35AF-1919-0953-5642770662AC}"/>
              </a:ext>
            </a:extLst>
          </p:cNvPr>
          <p:cNvCxnSpPr>
            <a:cxnSpLocks/>
          </p:cNvCxnSpPr>
          <p:nvPr userDrawn="1"/>
        </p:nvCxnSpPr>
        <p:spPr>
          <a:xfrm>
            <a:off x="7597395" y="164150"/>
            <a:ext cx="459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9" y="0"/>
            <a:ext cx="6816696" cy="6858000"/>
          </a:xfrm>
          <a:blipFill dpi="0" rotWithShape="1">
            <a:blip r:embed="rId2">
              <a:alphaModFix amt="60000"/>
            </a:blip>
            <a:srcRect/>
            <a:stretch>
              <a:fillRect l="-2482" r="-248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9767" y="2515205"/>
            <a:ext cx="3778198" cy="37593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8AE5DC-7AFC-CD99-8A67-46A580A7DEFE}"/>
              </a:ext>
            </a:extLst>
          </p:cNvPr>
          <p:cNvCxnSpPr>
            <a:cxnSpLocks/>
          </p:cNvCxnSpPr>
          <p:nvPr userDrawn="1"/>
        </p:nvCxnSpPr>
        <p:spPr>
          <a:xfrm>
            <a:off x="759739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A6662-88AA-A191-B6D5-4B6DF99C8B1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94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49" y="1001715"/>
            <a:ext cx="3401568" cy="112776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2638" y="2236683"/>
            <a:ext cx="4553921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/>
          <a:p>
            <a:fld id="{33B50C95-85D9-49F9-99D8-E6845F008D35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4DF952-8FA0-48F5-F7EF-53D541404A33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3800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448" y="2491461"/>
            <a:ext cx="3401567" cy="3731539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4499" y="0"/>
            <a:ext cx="7962582" cy="6858000"/>
          </a:xfrm>
          <a:blipFill dpi="0" rotWithShape="1">
            <a:blip r:embed="rId2">
              <a:alphaModFix amt="60000"/>
            </a:blip>
            <a:srcRect/>
            <a:stretch>
              <a:fillRect l="-5169" r="2"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E75C3-3D50-62F4-97A1-08D85ABC21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D9DCC5-4A76-A29C-BDAD-62E571E6267E}"/>
              </a:ext>
            </a:extLst>
          </p:cNvPr>
          <p:cNvCxnSpPr>
            <a:cxnSpLocks/>
          </p:cNvCxnSpPr>
          <p:nvPr userDrawn="1"/>
        </p:nvCxnSpPr>
        <p:spPr>
          <a:xfrm>
            <a:off x="423200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6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541" y="1001716"/>
            <a:ext cx="3565637" cy="14944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2" y="2231455"/>
            <a:ext cx="4564377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1" y="5260879"/>
            <a:ext cx="1494474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7B02D44-18E2-46EB-BF95-C6E9788E5887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11B3B1-9941-4785-B418-08EF9E3BB70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164150"/>
            <a:ext cx="4397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7013917" cy="6858000"/>
          </a:xfrm>
          <a:blipFill dpi="0" rotWithShape="1">
            <a:blip r:embed="rId2">
              <a:alphaModFix amt="60000"/>
            </a:blip>
            <a:srcRect/>
            <a:stretch>
              <a:fillRect l="-2411" r="-241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6991" y="2877189"/>
            <a:ext cx="3576275" cy="334581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FE4EE6-FDB8-6541-5FC6-4FC24B42158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A42A28-5C2F-9093-B5D9-C2651F290DF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43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5109524"/>
            <a:ext cx="4364200" cy="1113476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E0CC-5553-421C-8D81-3F82FF869EDA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8524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9523"/>
            <a:ext cx="6208724" cy="111347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600"/>
            </a:lvl4pPr>
            <a:lvl5pPr marL="9144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E7B67-A585-C4C0-BD50-861ED489B13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76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4362766"/>
            <a:ext cx="3421224" cy="186023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7576-EC94-4DB5-9187-19A5D0382B7E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3981766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4353867"/>
            <a:ext cx="7152028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2A9F8-8F3B-3616-48B8-F8DA72A7134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70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56BFCD-3259-DDE7-5625-EE56190B8F62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4" y="1001714"/>
            <a:ext cx="3390788" cy="187547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3146" y="2231455"/>
            <a:ext cx="4564377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8191" y="5260876"/>
            <a:ext cx="1494468" cy="429768"/>
          </a:xfrm>
        </p:spPr>
        <p:txBody>
          <a:bodyPr/>
          <a:lstStyle/>
          <a:p>
            <a:fld id="{1E853955-1D07-4B51-BC71-D8BE10C22200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42" y="649287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1001714"/>
            <a:ext cx="7152028" cy="187547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3258188"/>
            <a:ext cx="11593670" cy="3599811"/>
          </a:xfrm>
          <a:blipFill dpi="0" rotWithShape="1">
            <a:blip r:embed="rId2">
              <a:alphaModFix amt="60000"/>
            </a:blip>
            <a:srcRect/>
            <a:stretch>
              <a:fillRect l="-121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378E9B-0BD2-F103-F591-68E71F4480E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7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14" y="1001716"/>
            <a:ext cx="4545750" cy="335824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14" y="4740957"/>
            <a:ext cx="4545749" cy="1482043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2B492-23F8-09B4-BA81-5C910AC15279}"/>
              </a:ext>
            </a:extLst>
          </p:cNvPr>
          <p:cNvCxnSpPr>
            <a:cxnSpLocks/>
          </p:cNvCxnSpPr>
          <p:nvPr/>
        </p:nvCxnSpPr>
        <p:spPr>
          <a:xfrm>
            <a:off x="6754068" y="164150"/>
            <a:ext cx="5437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0806314-2923-4BCD-81C6-1762557E3AD1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5986622" cy="6858000"/>
          </a:xfrm>
          <a:blipFill dpi="0" rotWithShape="1">
            <a:blip r:embed="rId2">
              <a:alphaModFix amt="60000"/>
            </a:blip>
            <a:srcRect/>
            <a:stretch>
              <a:fillRect l="-2824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0DD37-AA75-5265-3DD3-EADFD5870C34}"/>
              </a:ext>
            </a:extLst>
          </p:cNvPr>
          <p:cNvCxnSpPr>
            <a:cxnSpLocks/>
          </p:cNvCxnSpPr>
          <p:nvPr userDrawn="1"/>
        </p:nvCxnSpPr>
        <p:spPr>
          <a:xfrm>
            <a:off x="67540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FEC9D1-6B65-BD86-B34E-71F8F5629EE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F82DAF-8C88-BCF8-3DCD-BA0110CC6BB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3" cy="746752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E46-11CA-4696-94A6-42FA6258F836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5652468" cy="4093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129475"/>
            <a:ext cx="4714869" cy="409352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1A0C8E-B9F0-C8A0-7A87-A97B78C1C48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7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A9DDD-8FD5-2897-8DC9-1CEC88541C50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4714876" cy="112237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799AB-4423-4AFC-BA85-5F70033F1076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496190"/>
            <a:ext cx="4672584" cy="372681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2" y="1001715"/>
            <a:ext cx="5652463" cy="522128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C9BBD-1994-9D19-11C8-FD27039C633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758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681CC6-0816-FBB5-F117-CE232D15B0D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328495" cy="1127759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6CF-865A-4DF6-93CB-5342FE600906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4328495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1001713"/>
            <a:ext cx="6209054" cy="52212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4B8C12-E10A-C714-D6A0-BA32E2C7271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3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5"/>
            <a:ext cx="5955028" cy="5477511"/>
          </a:xfrm>
        </p:spPr>
        <p:txBody>
          <a:bodyPr anchor="b">
            <a:normAutofit/>
          </a:bodyPr>
          <a:lstStyle>
            <a:lvl1pPr>
              <a:defRPr sz="7200" b="0" i="0">
                <a:latin typeface="+mj-lt"/>
                <a:ea typeface="Dotum" panose="020B0600000101010101" pitchFamily="34" charset="-127"/>
                <a:cs typeface="Noto Sans Kannada Thin" panose="020B02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9/9/2025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5403" y="-1"/>
            <a:ext cx="5131677" cy="6222999"/>
          </a:xfrm>
          <a:blipFill dpi="0" rotWithShape="1">
            <a:blip r:embed="rId2">
              <a:alphaModFix amt="60000"/>
            </a:blip>
            <a:srcRect/>
            <a:stretch>
              <a:fillRect l="-686" t="2" b="-412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A8915-517E-32B2-6836-7A69DEF7C849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6B2467-9468-3DE8-CA1C-7B68F7ED9A67}"/>
              </a:ext>
            </a:extLst>
          </p:cNvPr>
          <p:cNvCxnSpPr>
            <a:cxnSpLocks/>
          </p:cNvCxnSpPr>
          <p:nvPr userDrawn="1"/>
        </p:nvCxnSpPr>
        <p:spPr>
          <a:xfrm>
            <a:off x="0" y="164150"/>
            <a:ext cx="7060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7414" y="6375748"/>
            <a:ext cx="4847572" cy="363255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latin typeface="+mj-lt"/>
              </a:defRPr>
            </a:lvl1pPr>
            <a:lvl2pPr>
              <a:defRPr sz="1600" b="0" i="0">
                <a:latin typeface="Univers Light" panose="020B0403020202020204" pitchFamily="34" charset="0"/>
              </a:defRPr>
            </a:lvl2pPr>
            <a:lvl3pPr>
              <a:defRPr sz="1600" b="0" i="0">
                <a:latin typeface="Univers Light" panose="020B0403020202020204" pitchFamily="34" charset="0"/>
              </a:defRPr>
            </a:lvl3pPr>
            <a:lvl4pPr>
              <a:defRPr sz="1600" b="0" i="0">
                <a:latin typeface="Univers Light" panose="020B0403020202020204" pitchFamily="34" charset="0"/>
              </a:defRPr>
            </a:lvl4pPr>
            <a:lvl5pPr>
              <a:defRPr sz="1600" b="0" i="0">
                <a:latin typeface="Univers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299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13C676-72E3-B810-A6B9-DCE36B8778A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507528C-7021-C7A4-B156-08D83A3A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9A1B-A295-4715-B77A-F33006A42EEB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88E26B-9247-68F3-E9B8-157E22E9714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86730A0-A69C-6FA3-06BC-632301E15F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42329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240C4-9480-994E-0BD5-BF7BE95F9F7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D6C5-FCE0-436F-BDB9-607AA1896A18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47AA0-CA68-609A-06D4-5F771838B5D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8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C624E-4F6C-E890-10DF-FE279DA2597D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0D33D3A-063E-24F3-6815-CC483F3B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5A51-DB18-40F8-9807-F5A86B7E570D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9BA66-49B9-422C-E28F-BA9E9DB6469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20ABC85-9587-24D5-E6BE-4DBE5CA569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66715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D627006-2F17-8195-85F1-6A04C935CD0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CB96-76D1-4464-9253-520F75095DE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424374" cy="52212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cap="all" baseline="0"/>
            </a:lvl1pPr>
            <a:lvl2pPr marL="228600" indent="0">
              <a:lnSpc>
                <a:spcPct val="100000"/>
              </a:lnSpc>
              <a:buNone/>
              <a:defRPr sz="40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4000" b="1" cap="all" baseline="0"/>
            </a:lvl4pPr>
            <a:lvl5pPr marL="914400" indent="0">
              <a:lnSpc>
                <a:spcPct val="100000"/>
              </a:lnSpc>
              <a:buNone/>
              <a:defRPr sz="4000" b="1" cap="all" baseline="0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DC5F9A-93BE-3155-B9FF-4F2B904E7ED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60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D5172-97DD-EE7A-066E-A8782AEFC90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96" y="-1133856"/>
            <a:ext cx="10652760" cy="10013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BC6-0973-431F-9F88-90604F102123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9396" y="1001715"/>
            <a:ext cx="9459008" cy="53780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93CE3A-3702-5441-A16B-15475B1AC32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91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5B07A5-D0B6-BEDF-13F7-7E32618B677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309F-82F1-48B4-8AF1-7FAFA4EA46A8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3479" y="1001713"/>
            <a:ext cx="10924473" cy="537806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2pPr>
            <a:lvl3pPr marL="4572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3pPr>
            <a:lvl4pPr marL="6858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4pPr>
            <a:lvl5pPr marL="9144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71C1F5-4C28-1974-E5FE-84A75C271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32" y="1001715"/>
            <a:ext cx="4724078" cy="2980051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31" y="4362766"/>
            <a:ext cx="4724077" cy="186023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F22791-F1DC-82EE-574A-946C4F39A8F5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5140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-2067733" y="2231455"/>
            <a:ext cx="4564378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537354" y="5265452"/>
            <a:ext cx="1494475" cy="420624"/>
          </a:xfrm>
        </p:spPr>
        <p:txBody>
          <a:bodyPr/>
          <a:lstStyle/>
          <a:p>
            <a:fld id="{D1BD44EB-637E-42FE-BCB7-7CFC0B1C3376}" type="datetime1">
              <a:rPr lang="en-US" smtClean="0"/>
              <a:t>9/9/2025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-429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246" y="0"/>
            <a:ext cx="6426753" cy="6858000"/>
          </a:xfrm>
          <a:blipFill dpi="0" rotWithShape="1">
            <a:blip r:embed="rId2">
              <a:alphaModFix amt="60000"/>
            </a:blip>
            <a:srcRect/>
            <a:stretch>
              <a:fillRect l="-263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C9DC64-28F1-DE35-BA93-42BE9EDD8B26}"/>
              </a:ext>
            </a:extLst>
          </p:cNvPr>
          <p:cNvCxnSpPr>
            <a:cxnSpLocks/>
          </p:cNvCxnSpPr>
          <p:nvPr userDrawn="1"/>
        </p:nvCxnSpPr>
        <p:spPr>
          <a:xfrm>
            <a:off x="55696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A3CE87-786A-4910-E740-1852BBC75C5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5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518A1F-ACCA-80D1-B725-434280AEC75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9" y="5907727"/>
            <a:ext cx="9980960" cy="3810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7C51-8093-4086-9EBD-6F9D3CF38435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7"/>
            <a:ext cx="9980960" cy="3726808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AF72-4C6A-14D9-5801-64F0FA350F7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05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D47CB2-2DC0-2D1C-3E20-3B23C039445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15584"/>
            <a:ext cx="10923925" cy="511644"/>
          </a:xfrm>
        </p:spPr>
        <p:txBody>
          <a:bodyPr anchor="b">
            <a:no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B3AEC4-477A-480C-8C3E-559E8B429188}" type="datetime1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2416"/>
            <a:ext cx="10923925" cy="4037312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DE24C-5070-BB46-4081-8ED244198E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1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08A38-78BC-D3CE-5C55-65C094C8935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37" y="5749160"/>
            <a:ext cx="8956676" cy="567558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3BA6-8D49-4675-9508-BB867C793A49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037984" cy="3726810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108F76-E7E3-1812-8331-DCE59FFE0DF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45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3CF370-3CA5-B9C3-AA2C-1D52A27AD18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4" cy="1127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8E83-499B-42C0-A29C-116A7958FAB2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30" y="2129474"/>
            <a:ext cx="5266090" cy="40935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886" y="2129473"/>
            <a:ext cx="5266078" cy="409352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0E66B-621F-DCB6-E24E-748318E12F2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15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96DE7-ACFB-A025-20F2-1C9A4CEF7566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68897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FD23-2163-447C-A80D-D0B4B313F4F9}" type="datetime1">
              <a:rPr lang="en-US" smtClean="0"/>
              <a:t>9/9/2025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472" y="1685735"/>
            <a:ext cx="526664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596" y="2496190"/>
            <a:ext cx="5265520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500" y="1685735"/>
            <a:ext cx="527146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496190"/>
            <a:ext cx="5271464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C723C3-DA4A-8D71-987B-EB7E7A74D1E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4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A141C8-6351-7BB4-B97D-32DF6F45DBC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3" cy="11277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E927C-C7F8-47B0-9A1C-DEAC93AC4235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8218CD-6934-8D18-A575-7C745D80A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58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E09A4A-7256-DFB0-F197-FAC31C991665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669C-B2F2-4540-973C-9431C4193843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71AA78-5D18-EE68-E9E7-A1075C78BC2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82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6"/>
            <a:ext cx="4328496" cy="1122374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AE40-9A04-413D-8631-F7A90F9EBCFC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4A6C7F-9167-3CFF-8E30-53AE9D6BB73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0" y="2496190"/>
            <a:ext cx="4328506" cy="372681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910" y="1001715"/>
            <a:ext cx="6209053" cy="522128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C0A275-A2A5-8AD0-2E0F-DDE194CF8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108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3771899" cy="187547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4C3A-EE25-431B-80B1-4EF91AFC3103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9" y="3242949"/>
            <a:ext cx="3771899" cy="306325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E95682-83E4-B8FD-0229-98470A1CACC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7" y="634999"/>
            <a:ext cx="6595437" cy="558800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BD7F5-CDD3-75CC-75F0-0D3B429420E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98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73816"/>
            <a:ext cx="8481399" cy="1607128"/>
          </a:xfrm>
        </p:spPr>
        <p:txBody>
          <a:bodyPr anchor="b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C3B674-A5BF-456A-8269-F8CA9F763AF0}" type="datetime1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F35B0-78B0-CF96-BDA9-3D1E19B0636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481" y="3615051"/>
            <a:ext cx="10367898" cy="26079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6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E6CEC-AEBC-8860-A62E-637765B0DE2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3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7538423" cy="3457299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1" y="4728526"/>
            <a:ext cx="6595444" cy="1494473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D58296-262D-E3A1-3EDA-108D59ADDEB9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719-9770-4838-A1BF-8640CFA44CC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C82B15-2BAA-B79D-562D-AB6EE143DF7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3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756098"/>
            <a:ext cx="10923925" cy="2595476"/>
          </a:xfrm>
        </p:spPr>
        <p:txBody>
          <a:bodyPr anchor="b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31587E-E768-0BED-F16B-618390A49DB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9D3C1B-3A72-4E86-BA17-923EE76E5763}" type="datetime1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485" y="4732574"/>
            <a:ext cx="6595990" cy="1605164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3pPr>
            <a:lvl4pPr marL="6858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4pPr>
            <a:lvl5pPr marL="9144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29D384-6BDA-A5B3-C1ED-7DADE965436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6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8095015" cy="33610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4"/>
            <a:ext cx="7538424" cy="112776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7A912A-256D-661B-C181-034D06ED868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92B4-CE1A-4C71-BEF0-93A2274B672B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649EA-F1C7-472F-52D7-A93BB7EC19B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11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404262"/>
            <a:ext cx="7924802" cy="2577504"/>
          </a:xfrm>
        </p:spPr>
        <p:txBody>
          <a:bodyPr anchor="b">
            <a:no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80" y="4353867"/>
            <a:ext cx="7152034" cy="112141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45B0-B1A3-3E44-43D7-C15E5073EEB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A5E0-7ACA-4081-A937-2CF1CEC074EB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EA1CDC-959E-33FA-9AF1-75DB91B6A96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19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78" y="1748475"/>
            <a:ext cx="10924476" cy="4730749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7FB5B-F1F4-96F1-0152-318F0A4000BC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626840-FA11-4374-BE46-30DF1EAD92FE}" type="datetime1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593392-0733-4701-8F74-B58075202E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92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3"/>
            <a:ext cx="5702371" cy="4855527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07522-A1BC-0AAD-E7B4-C948DF50EAC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8506C6-7398-25A3-A121-87E3BF8366E4}"/>
              </a:ext>
            </a:extLst>
          </p:cNvPr>
          <p:cNvCxnSpPr>
            <a:cxnSpLocks/>
          </p:cNvCxnSpPr>
          <p:nvPr userDrawn="1"/>
        </p:nvCxnSpPr>
        <p:spPr>
          <a:xfrm>
            <a:off x="654122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0019-5D4E-18AB-5653-979E0D7032FB}"/>
              </a:ext>
            </a:extLst>
          </p:cNvPr>
          <p:cNvCxnSpPr>
            <a:cxnSpLocks/>
          </p:cNvCxnSpPr>
          <p:nvPr userDrawn="1"/>
        </p:nvCxnSpPr>
        <p:spPr>
          <a:xfrm>
            <a:off x="6541227" y="164150"/>
            <a:ext cx="56507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AAB3-9B5A-4636-BF0B-2B99D42F5638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24097" y="1001713"/>
            <a:ext cx="4333859" cy="4855527"/>
          </a:xfrm>
        </p:spPr>
        <p:txBody>
          <a:bodyPr anchor="ctr">
            <a:normAutofit/>
          </a:bodyPr>
          <a:lstStyle>
            <a:lvl1pPr marL="457200" indent="-457200" algn="l">
              <a:buFont typeface="+mj-lt"/>
              <a:buAutoNum type="arabicPeriod"/>
              <a:defRPr sz="1600"/>
            </a:lvl1pPr>
            <a:lvl2pPr marL="685800" indent="-457200" algn="l">
              <a:buFont typeface="+mj-lt"/>
              <a:buAutoNum type="arabicPeriod"/>
              <a:defRPr sz="1600"/>
            </a:lvl2pPr>
            <a:lvl3pPr marL="800100" indent="-342900" algn="l">
              <a:buFont typeface="+mj-lt"/>
              <a:buAutoNum type="arabicPeriod"/>
              <a:defRPr sz="1600"/>
            </a:lvl3pPr>
            <a:lvl4pPr marL="1028700" indent="-342900" algn="l">
              <a:buFont typeface="+mj-lt"/>
              <a:buAutoNum type="arabicPeriod"/>
              <a:defRPr sz="1600"/>
            </a:lvl4pPr>
            <a:lvl5pPr marL="1257300" indent="-342900" algn="l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47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492513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067304" y="2231454"/>
            <a:ext cx="4564376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532352" y="5260879"/>
            <a:ext cx="1494475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652F8955-0F19-465D-B095-4EFD5ED08188}" type="datetime1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30" y="2129474"/>
            <a:ext cx="10923934" cy="409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6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82" r:id="rId33"/>
    <p:sldLayoutId id="2147483798" r:id="rId34"/>
    <p:sldLayoutId id="2147483799" r:id="rId35"/>
    <p:sldLayoutId id="2147483800" r:id="rId36"/>
    <p:sldLayoutId id="2147483801" r:id="rId37"/>
    <p:sldLayoutId id="2147483802" r:id="rId38"/>
    <p:sldLayoutId id="2147483803" r:id="rId39"/>
    <p:sldLayoutId id="2147483804" r:id="rId40"/>
    <p:sldLayoutId id="2147483805" r:id="rId41"/>
    <p:sldLayoutId id="2147483806" r:id="rId42"/>
    <p:sldLayoutId id="2147483807" r:id="rId43"/>
    <p:sldLayoutId id="2147483808" r:id="rId44"/>
    <p:sldLayoutId id="2147483809" r:id="rId45"/>
    <p:sldLayoutId id="2147483810" r:id="rId46"/>
    <p:sldLayoutId id="2147483811" r:id="rId47"/>
    <p:sldLayoutId id="2147483812" r:id="rId48"/>
    <p:sldLayoutId id="2147483813" r:id="rId49"/>
    <p:sldLayoutId id="2147483814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\\FileServer\SharedDat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0C01-3142-0B83-CF0D-167EABBD5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497" y="4962909"/>
            <a:ext cx="9897447" cy="1225943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Bookman Old Style"/>
                <a:cs typeface="Angsana New"/>
              </a:rPr>
              <a:t>  Active Directory &amp; Domain Controller Exploitation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67398-83EC-1BC8-430F-D3450FA9E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682" y="6152118"/>
            <a:ext cx="9840052" cy="4949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Bookman Old Style"/>
              </a:rPr>
              <a:t>Author: Bassey Solomon Henry | Cert: </a:t>
            </a:r>
            <a:r>
              <a:rPr lang="en-US" sz="1800" b="1" err="1">
                <a:solidFill>
                  <a:schemeClr val="bg1"/>
                </a:solidFill>
                <a:latin typeface="Bookman Old Style"/>
              </a:rPr>
              <a:t>Comptia</a:t>
            </a:r>
            <a:r>
              <a:rPr lang="en-US" sz="1800" b="1">
                <a:solidFill>
                  <a:schemeClr val="bg1"/>
                </a:solidFill>
                <a:latin typeface="Bookman Old Style"/>
              </a:rPr>
              <a:t> Pentest | Red Team Enthusiast</a:t>
            </a:r>
            <a:endParaRPr lang="en-US" sz="1800" b="1">
              <a:solidFill>
                <a:schemeClr val="bg1"/>
              </a:solidFill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015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79E8-ADC2-5573-114C-1B6CB2AC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67828"/>
            <a:ext cx="10923934" cy="567348"/>
          </a:xfrm>
        </p:spPr>
        <p:txBody>
          <a:bodyPr>
            <a:noAutofit/>
          </a:bodyPr>
          <a:lstStyle/>
          <a:p>
            <a:r>
              <a:rPr lang="en-US" u="sng"/>
              <a:t>Virtual Machine Preparation &amp; Setup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CCA74-4248-92AB-B2DF-397FD3C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5324F-3E08-0E2A-C3E8-8CAEBB8E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7518FE-A59B-621E-2956-4C370476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962721"/>
            <a:ext cx="6368344" cy="51780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b="1" u="sng">
                <a:ea typeface="+mn-lt"/>
                <a:cs typeface="+mn-lt"/>
              </a:rPr>
              <a:t>Header:</a:t>
            </a:r>
            <a:r>
              <a:rPr lang="en-US" sz="1400" b="1">
                <a:ea typeface="+mn-lt"/>
                <a:cs typeface="+mn-lt"/>
              </a:rPr>
              <a:t>  </a:t>
            </a:r>
            <a:r>
              <a:rPr lang="en-US" sz="1400" i="1">
                <a:ea typeface="+mn-lt"/>
                <a:cs typeface="+mn-lt"/>
              </a:rPr>
              <a:t>Virtual Machines &amp; Lab Build Preparation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(VM List &amp; Specs)</a:t>
            </a:r>
            <a:endParaRPr lang="en-US" sz="1400"/>
          </a:p>
          <a:p>
            <a:pPr marL="0" indent="0">
              <a:buNone/>
            </a:pPr>
            <a:r>
              <a:rPr lang="en-US" sz="1400" b="1" u="sng">
                <a:ea typeface="+mn-lt"/>
                <a:cs typeface="+mn-lt"/>
              </a:rPr>
              <a:t>Windows Server 2019/2022 (Domain Controller)</a:t>
            </a:r>
            <a:endParaRPr lang="en-US" sz="1400" u="sng"/>
          </a:p>
          <a:p>
            <a:pPr lvl="1"/>
            <a:r>
              <a:rPr lang="en-US" sz="1400">
                <a:ea typeface="+mn-lt"/>
                <a:cs typeface="+mn-lt"/>
              </a:rPr>
              <a:t>Role: </a:t>
            </a:r>
            <a:r>
              <a:rPr lang="en-US" sz="1400" i="1">
                <a:ea typeface="+mn-lt"/>
                <a:cs typeface="+mn-lt"/>
              </a:rPr>
              <a:t>Primary Domain Controller (DC), DNS, Group Policy Management.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Tools: RSAT, AD DS, Group Policy Management Console.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Specs: 2 vCPU, 4GB RAM, 40GB disk.</a:t>
            </a:r>
            <a:endParaRPr lang="en-US" sz="1400"/>
          </a:p>
          <a:p>
            <a:pPr marL="0" indent="0">
              <a:buNone/>
            </a:pPr>
            <a:r>
              <a:rPr lang="en-US" sz="1400" b="1" u="sng">
                <a:ea typeface="+mn-lt"/>
                <a:cs typeface="+mn-lt"/>
              </a:rPr>
              <a:t>Windows 10 Enterprise (Domain Workstation)</a:t>
            </a:r>
            <a:endParaRPr lang="en-US" sz="1400" u="sng"/>
          </a:p>
          <a:p>
            <a:pPr lvl="1"/>
            <a:r>
              <a:rPr lang="en-US" sz="1400">
                <a:ea typeface="+mn-lt"/>
                <a:cs typeface="+mn-lt"/>
              </a:rPr>
              <a:t>Role: </a:t>
            </a:r>
            <a:r>
              <a:rPr lang="en-US" sz="1400" i="1">
                <a:ea typeface="+mn-lt"/>
                <a:cs typeface="+mn-lt"/>
              </a:rPr>
              <a:t>Domain-joined client (victim machine for AD attacks).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Tools: Default apps, optional </a:t>
            </a:r>
            <a:r>
              <a:rPr lang="en-US" sz="1400" err="1">
                <a:ea typeface="+mn-lt"/>
                <a:cs typeface="+mn-lt"/>
              </a:rPr>
              <a:t>Sysinternals</a:t>
            </a:r>
            <a:r>
              <a:rPr lang="en-US" sz="1400">
                <a:ea typeface="+mn-lt"/>
                <a:cs typeface="+mn-lt"/>
              </a:rPr>
              <a:t> Suite.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Specs: 2 vCPU, 2GB RAM, 30GB disk.</a:t>
            </a:r>
            <a:endParaRPr lang="en-US" sz="1400"/>
          </a:p>
          <a:p>
            <a:pPr marL="0" indent="0">
              <a:buNone/>
            </a:pPr>
            <a:r>
              <a:rPr lang="en-US" sz="1400" b="1" u="sng">
                <a:ea typeface="+mn-lt"/>
                <a:cs typeface="+mn-lt"/>
              </a:rPr>
              <a:t>Kali Linux (Attacker Box)</a:t>
            </a:r>
            <a:endParaRPr lang="en-US" sz="1400" u="sng"/>
          </a:p>
          <a:p>
            <a:pPr lvl="1"/>
            <a:r>
              <a:rPr lang="en-US" sz="1400">
                <a:ea typeface="+mn-lt"/>
                <a:cs typeface="+mn-lt"/>
              </a:rPr>
              <a:t>Role: </a:t>
            </a:r>
            <a:r>
              <a:rPr lang="en-US" sz="1400" i="1">
                <a:ea typeface="+mn-lt"/>
                <a:cs typeface="+mn-lt"/>
              </a:rPr>
              <a:t>Adversary simulation – launch AD-focused attacks.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Tools: </a:t>
            </a:r>
            <a:r>
              <a:rPr lang="en-US" sz="1400" err="1">
                <a:ea typeface="+mn-lt"/>
                <a:cs typeface="+mn-lt"/>
              </a:rPr>
              <a:t>Impacket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BloodHound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CrackMapExec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Kerbrute</a:t>
            </a:r>
            <a:r>
              <a:rPr lang="en-US" sz="1400">
                <a:ea typeface="+mn-lt"/>
                <a:cs typeface="+mn-lt"/>
              </a:rPr>
              <a:t>, Rubeus.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Specs: 2 vCPU, 2GB RAM, 20GB disk.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C750A-E775-4B29-38B9-98AD81BEAC42}"/>
              </a:ext>
            </a:extLst>
          </p:cNvPr>
          <p:cNvSpPr txBox="1"/>
          <p:nvPr/>
        </p:nvSpPr>
        <p:spPr>
          <a:xfrm>
            <a:off x="641214" y="6159500"/>
            <a:ext cx="1116661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400" b="1" u="sng">
                <a:ea typeface="+mn-lt"/>
                <a:cs typeface="+mn-lt"/>
              </a:rPr>
              <a:t>Business Impact Framing: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Mirrors a </a:t>
            </a:r>
            <a:r>
              <a:rPr lang="en-US" sz="1400" b="1">
                <a:ea typeface="+mn-lt"/>
                <a:cs typeface="+mn-lt"/>
              </a:rPr>
              <a:t>corporate IT network</a:t>
            </a:r>
            <a:r>
              <a:rPr lang="en-US" sz="1400">
                <a:ea typeface="+mn-lt"/>
                <a:cs typeface="+mn-lt"/>
              </a:rPr>
              <a:t>, enabling realistic adversarial emulation.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Arial"/>
                <a:cs typeface="Arial"/>
              </a:rPr>
              <a:t>This structured prep shows ability to </a:t>
            </a:r>
            <a:r>
              <a:rPr lang="en-US" sz="1400" b="1">
                <a:latin typeface="Arial"/>
                <a:cs typeface="Arial"/>
              </a:rPr>
              <a:t>design secure enterprise labs</a:t>
            </a:r>
            <a:r>
              <a:rPr lang="en-US" sz="1400">
                <a:latin typeface="Arial"/>
                <a:cs typeface="Arial"/>
              </a:rPr>
              <a:t> that translate into </a:t>
            </a:r>
            <a:r>
              <a:rPr lang="en-US" sz="1400" b="1">
                <a:latin typeface="Arial"/>
                <a:cs typeface="Arial"/>
              </a:rPr>
              <a:t>real-world risk validation</a:t>
            </a:r>
            <a:r>
              <a:rPr lang="en-US" sz="1400">
                <a:latin typeface="Arial"/>
                <a:cs typeface="Arial"/>
              </a:rPr>
              <a:t>.</a:t>
            </a:r>
            <a:endParaRPr lang="en-US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E847D-336B-F0A5-FAB5-0A18FFFFA94D}"/>
              </a:ext>
            </a:extLst>
          </p:cNvPr>
          <p:cNvSpPr txBox="1"/>
          <p:nvPr/>
        </p:nvSpPr>
        <p:spPr>
          <a:xfrm>
            <a:off x="7200360" y="1212790"/>
            <a:ext cx="461069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b="1" u="sng" err="1">
                <a:latin typeface="Arial"/>
                <a:cs typeface="Arial"/>
              </a:rPr>
              <a:t>pfSense</a:t>
            </a:r>
            <a:r>
              <a:rPr lang="en-US" sz="1600" b="1" u="sng">
                <a:latin typeface="Arial"/>
                <a:cs typeface="Arial"/>
              </a:rPr>
              <a:t> Router/Firewall</a:t>
            </a:r>
            <a:endParaRPr lang="en-US" sz="1600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Role: </a:t>
            </a:r>
            <a:r>
              <a:rPr lang="en-US" sz="1600" i="1">
                <a:latin typeface="Arial"/>
                <a:cs typeface="Arial"/>
              </a:rPr>
              <a:t>Segmentation, simulate enterprise network boundaries.</a:t>
            </a:r>
            <a:endParaRPr lang="en-US" sz="1600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Use-case: Test tunneling/pivoting (SSH, chisel).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Specs: 1 vCPU, 512MB RAM, 8GB disk.</a:t>
            </a:r>
          </a:p>
          <a:p>
            <a:pPr lvl="1"/>
            <a:r>
              <a:rPr lang="en-US" sz="1600" b="1" u="sng">
                <a:ea typeface="+mn-lt"/>
                <a:cs typeface="+mn-lt"/>
              </a:rPr>
              <a:t>Body (Prep Actions):</a:t>
            </a: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Download ISOs (Win Server, Win10, Kali, </a:t>
            </a:r>
            <a:r>
              <a:rPr lang="en-US" sz="1600" err="1">
                <a:latin typeface="Arial"/>
                <a:cs typeface="Arial"/>
              </a:rPr>
              <a:t>pfSense</a:t>
            </a:r>
            <a:r>
              <a:rPr lang="en-US" sz="1600">
                <a:latin typeface="Arial"/>
                <a:cs typeface="Arial"/>
              </a:rPr>
              <a:t>).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Verify </a:t>
            </a:r>
            <a:r>
              <a:rPr lang="en-US" sz="1600" b="1">
                <a:latin typeface="Arial"/>
                <a:cs typeface="Arial"/>
              </a:rPr>
              <a:t>checksums (MD5/SHA256)</a:t>
            </a:r>
            <a:r>
              <a:rPr lang="en-US" sz="1600">
                <a:latin typeface="Arial"/>
                <a:cs typeface="Arial"/>
              </a:rPr>
              <a:t> before install.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Create </a:t>
            </a:r>
            <a:r>
              <a:rPr lang="en-US" sz="1600" b="1">
                <a:latin typeface="Arial"/>
                <a:cs typeface="Arial"/>
              </a:rPr>
              <a:t>VM snapshots</a:t>
            </a:r>
            <a:r>
              <a:rPr lang="en-US" sz="1600">
                <a:latin typeface="Arial"/>
                <a:cs typeface="Arial"/>
              </a:rPr>
              <a:t> after: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OS installation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Domain setup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Attacker tools installed.</a:t>
            </a:r>
          </a:p>
        </p:txBody>
      </p:sp>
    </p:spTree>
    <p:extLst>
      <p:ext uri="{BB962C8B-B14F-4D97-AF65-F5344CB8AC3E}">
        <p14:creationId xmlns:p14="http://schemas.microsoft.com/office/powerpoint/2010/main" val="4189974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772A-D1DD-6C8B-E806-466822E7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784" y="167828"/>
            <a:ext cx="10133180" cy="539999"/>
          </a:xfrm>
        </p:spPr>
        <p:txBody>
          <a:bodyPr>
            <a:noAutofit/>
          </a:bodyPr>
          <a:lstStyle/>
          <a:p>
            <a:r>
              <a:rPr lang="en-US" u="sng" dirty="0"/>
              <a:t>Virtual Machines Preparation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24E4B-8F9A-40BA-8E71-47EF4884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0B22-272B-EF16-43D3-F3DCE53D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7BE29-366E-C572-4F70-A1E1B6B12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972" y="878644"/>
            <a:ext cx="10377596" cy="5790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Objective:</a:t>
            </a:r>
            <a:r>
              <a:rPr lang="en-US">
                <a:ea typeface="+mn-lt"/>
                <a:cs typeface="+mn-lt"/>
              </a:rPr>
              <a:t> Documentation of the preparation of my virtual machines to ensure reproducibility and credibility.</a:t>
            </a:r>
            <a:endParaRPr lang="en-US"/>
          </a:p>
          <a:p>
            <a:pPr marL="0" indent="0">
              <a:buNone/>
            </a:pPr>
            <a:r>
              <a:rPr lang="en-US" u="sng"/>
              <a:t>VM Directory Setup</a:t>
            </a:r>
            <a:r>
              <a:rPr lang="en-US"/>
              <a:t> &gt; Created</a:t>
            </a:r>
            <a:r>
              <a:rPr lang="en-US">
                <a:ea typeface="+mn-lt"/>
                <a:cs typeface="+mn-lt"/>
              </a:rPr>
              <a:t> directories for ISO storage in my machine.</a:t>
            </a:r>
            <a:endParaRPr lang="en-US"/>
          </a:p>
          <a:p>
            <a:pPr lvl="1"/>
            <a:r>
              <a:rPr lang="en-US">
                <a:latin typeface="Consolas"/>
              </a:rPr>
              <a:t>/VMs/Windows10_Enterprise/</a:t>
            </a:r>
            <a:endParaRPr lang="en-US"/>
          </a:p>
          <a:p>
            <a:pPr lvl="1"/>
            <a:r>
              <a:rPr lang="en-US">
                <a:latin typeface="Consolas"/>
              </a:rPr>
              <a:t>/VMs/WindowsServer2019/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                               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u="sng">
                <a:ea typeface="+mn-lt"/>
                <a:cs typeface="+mn-lt"/>
              </a:rPr>
              <a:t>Windows Server 2019 (Domain Controller)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ISO: </a:t>
            </a:r>
            <a:r>
              <a:rPr lang="en-US">
                <a:latin typeface="Consolas"/>
              </a:rPr>
              <a:t>Windows_Server_2019.iso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 Role: Domain Controller, DNS, Group Policy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                                 </a:t>
            </a:r>
            <a:r>
              <a:rPr lang="en-US">
                <a:ea typeface="+mn-lt"/>
                <a:cs typeface="+mn-lt"/>
              </a:rPr>
              <a:t>Windows 10 Enterprise (Client)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ISO: </a:t>
            </a:r>
            <a:r>
              <a:rPr lang="en-US">
                <a:latin typeface="Consolas"/>
              </a:rPr>
              <a:t>Windows_10_Enterprise.iso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 Role: AD-joined workstation (attacker/defender simulation)</a:t>
            </a:r>
            <a:endParaRPr lang="en-US"/>
          </a:p>
          <a:p>
            <a:pPr marL="0" indent="0">
              <a:buNone/>
            </a:pPr>
            <a:r>
              <a:rPr lang="en-US" u="sng">
                <a:ea typeface="+mn-lt"/>
                <a:cs typeface="+mn-lt"/>
              </a:rPr>
              <a:t>Kali Linux bare metal (Attacker Box) for Recon &amp; Adversarial Emulation.</a:t>
            </a:r>
            <a:endParaRPr lang="en-US" u="sng"/>
          </a:p>
          <a:p>
            <a:r>
              <a:rPr lang="en-US"/>
              <a:t>Allocate</a:t>
            </a:r>
            <a:r>
              <a:rPr lang="en-US" b="1">
                <a:ea typeface="+mn-lt"/>
                <a:cs typeface="+mn-lt"/>
              </a:rPr>
              <a:t> 2 CPUs &amp; 4 GB RAM</a:t>
            </a:r>
            <a:r>
              <a:rPr lang="en-US">
                <a:ea typeface="+mn-lt"/>
                <a:cs typeface="+mn-lt"/>
              </a:rPr>
              <a:t> for Windows Server.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Allocate </a:t>
            </a:r>
            <a:r>
              <a:rPr lang="en-US" b="1">
                <a:ea typeface="+mn-lt"/>
                <a:cs typeface="+mn-lt"/>
              </a:rPr>
              <a:t>2 GB RAM</a:t>
            </a:r>
            <a:r>
              <a:rPr lang="en-US">
                <a:ea typeface="+mn-lt"/>
                <a:cs typeface="+mn-lt"/>
              </a:rPr>
              <a:t> for Windows 10 Enterprise.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Take </a:t>
            </a:r>
            <a:r>
              <a:rPr lang="en-US" b="1">
                <a:ea typeface="+mn-lt"/>
                <a:cs typeface="+mn-lt"/>
              </a:rPr>
              <a:t>initial snapshots</a:t>
            </a:r>
            <a:r>
              <a:rPr lang="en-US">
                <a:ea typeface="+mn-lt"/>
                <a:cs typeface="+mn-lt"/>
              </a:rPr>
              <a:t> after first boot and Windows Updates.</a:t>
            </a:r>
            <a:endParaRPr lang="en-US"/>
          </a:p>
          <a:p>
            <a:pPr marL="0" indent="0">
              <a:buNone/>
            </a:pPr>
            <a:r>
              <a:rPr lang="en-US" b="1" u="sng"/>
              <a:t>Keywords:</a:t>
            </a:r>
            <a:r>
              <a:rPr lang="en-US" b="1"/>
              <a:t>  </a:t>
            </a:r>
            <a:r>
              <a:rPr lang="en-US" i="1"/>
              <a:t>VM</a:t>
            </a:r>
            <a:r>
              <a:rPr lang="en-US" i="1">
                <a:ea typeface="+mn-lt"/>
                <a:cs typeface="+mn-lt"/>
              </a:rPr>
              <a:t> snapshotting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lab reproducibility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domain controller deployment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endpoint hardening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35DD1-AB24-908D-E51F-9B9CCC37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04" y="1523191"/>
            <a:ext cx="4143017" cy="2258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7B58B-72CD-9414-F222-2B685F82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927" y="3823569"/>
            <a:ext cx="4143015" cy="22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7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1CE3-C127-8D4C-92D4-DE9F9509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992" y="282846"/>
            <a:ext cx="8930950" cy="589695"/>
          </a:xfrm>
        </p:spPr>
        <p:txBody>
          <a:bodyPr>
            <a:noAutofit/>
          </a:bodyPr>
          <a:lstStyle/>
          <a:p>
            <a:r>
              <a:rPr lang="en-US" u="sng" dirty="0"/>
              <a:t>Networking Setup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FF340-5AB6-2363-1ACB-B93DC25C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0417D-A8B5-ED4E-8645-DB6FD6EF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044C9-DAC7-031C-596B-402C720F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56" y="937088"/>
            <a:ext cx="5484312" cy="56475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Objective:</a:t>
            </a:r>
            <a:r>
              <a:rPr lang="en-US">
                <a:ea typeface="+mn-lt"/>
                <a:cs typeface="+mn-lt"/>
              </a:rPr>
              <a:t> Configure VirtualBox networking so that your Domain Controller, Windows 10 client, and Kali attacker can all communicate in a controlled, isolated lab.</a:t>
            </a:r>
            <a:endParaRPr lang="en-US"/>
          </a:p>
          <a:p>
            <a:pPr marL="0" indent="0">
              <a:buNone/>
            </a:pPr>
            <a:r>
              <a:rPr lang="en-US" b="1" u="sng"/>
              <a:t>Networking Mode: </a:t>
            </a:r>
            <a:r>
              <a:rPr lang="en-US" b="1"/>
              <a:t>Host-Only Adapter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Ensures all VMs are isolated from the internet (safe) but can still talk to each other and your Kali host.</a:t>
            </a:r>
            <a:endParaRPr lang="en-US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Configure via: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VirtualBox → File → Host Network Manager → Create Host-only Network</a:t>
            </a:r>
            <a:endParaRPr lang="en-US"/>
          </a:p>
          <a:p>
            <a:pPr>
              <a:buNone/>
            </a:pPr>
            <a:r>
              <a:rPr lang="en-US" b="1" u="sng"/>
              <a:t>Suggested IP Schema:</a:t>
            </a: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Domain Controller (Server 2019):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192.168.**.**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Role: Domain Controller + DNS server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Windows 10 Enterprise Client: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192.168.**.**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Role: AD workstation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Kali Attacker Box: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192.168.**.**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Role: Adversarial emulation / penetration testing</a:t>
            </a:r>
            <a:endParaRPr lang="en-US"/>
          </a:p>
          <a:p>
            <a:pPr lvl="1" indent="0">
              <a:buNone/>
            </a:pPr>
            <a:r>
              <a:rPr lang="en-US">
                <a:ea typeface="+mn-lt"/>
                <a:cs typeface="+mn-lt"/>
              </a:rPr>
              <a:t>Subnet: </a:t>
            </a:r>
            <a:r>
              <a:rPr lang="en-US">
                <a:latin typeface="Consolas"/>
              </a:rPr>
              <a:t>255.255.255.0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 Gateway: leave blank (isolated network).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3809B-10E6-8F20-C8D2-2AB017CC57D4}"/>
              </a:ext>
            </a:extLst>
          </p:cNvPr>
          <p:cNvSpPr txBox="1"/>
          <p:nvPr/>
        </p:nvSpPr>
        <p:spPr>
          <a:xfrm>
            <a:off x="6318250" y="915359"/>
            <a:ext cx="5618670" cy="5637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indent="-228600">
              <a:lnSpc>
                <a:spcPct val="120000"/>
              </a:lnSpc>
              <a:spcBef>
                <a:spcPts val="500"/>
              </a:spcBef>
            </a:pPr>
            <a:r>
              <a:rPr lang="en-US" sz="1400"/>
              <a:t>                        </a:t>
            </a:r>
            <a:r>
              <a:rPr lang="en-US" sz="1400" b="1" u="sng"/>
              <a:t>VM NIC Config: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/>
              <a:t>Attach each VM’s NIC to </a:t>
            </a:r>
            <a:r>
              <a:rPr lang="en-US" sz="1400" b="1"/>
              <a:t>Host-only Adapter</a:t>
            </a:r>
            <a:r>
              <a:rPr lang="en-US" sz="1400"/>
              <a:t>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/>
              <a:t>For DC: configure static IP (</a:t>
            </a:r>
            <a:r>
              <a:rPr lang="en-US" sz="1400">
                <a:latin typeface="Consolas"/>
              </a:rPr>
              <a:t>192.168.**.**</a:t>
            </a:r>
            <a:r>
              <a:rPr lang="en-US" sz="1400"/>
              <a:t>) + set its own IP as </a:t>
            </a:r>
            <a:r>
              <a:rPr lang="en-US" sz="1400" b="1"/>
              <a:t>DNS</a:t>
            </a:r>
            <a:r>
              <a:rPr lang="en-US" sz="1400"/>
              <a:t>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/>
              <a:t>For Win10 client: configure static IP (</a:t>
            </a:r>
            <a:r>
              <a:rPr lang="en-US" sz="1400">
                <a:latin typeface="Consolas"/>
              </a:rPr>
              <a:t>192.168.**.**</a:t>
            </a:r>
            <a:r>
              <a:rPr lang="en-US" sz="1400"/>
              <a:t>) + set DNS = </a:t>
            </a:r>
            <a:r>
              <a:rPr lang="en-US" sz="1400">
                <a:latin typeface="Consolas"/>
              </a:rPr>
              <a:t>192.168.**.**</a:t>
            </a:r>
            <a:r>
              <a:rPr lang="en-US" sz="1400"/>
              <a:t> (so it resolves via DC).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/>
              <a:t>For Kali: configure static IP (</a:t>
            </a:r>
            <a:r>
              <a:rPr lang="en-US" sz="1400">
                <a:latin typeface="Consolas"/>
              </a:rPr>
              <a:t>192.168.**.**</a:t>
            </a:r>
            <a:r>
              <a:rPr lang="en-US" sz="1400"/>
              <a:t>) or DHCP from VirtualBox host-only.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u="sng"/>
              <a:t>Verification Commands:</a:t>
            </a:r>
            <a:endParaRPr lang="en-US" b="1" u="sng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/>
              <a:t>On each VM: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400">
                <a:latin typeface="Consolas"/>
              </a:rPr>
              <a:t>ping 192.168.**.**</a:t>
            </a:r>
            <a:r>
              <a:rPr lang="en-US" sz="1400"/>
              <a:t> (DC)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400">
                <a:latin typeface="Consolas"/>
              </a:rPr>
              <a:t>ping 192.168.**.**</a:t>
            </a:r>
            <a:r>
              <a:rPr lang="en-US" sz="1400"/>
              <a:t> (Win10)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400">
                <a:latin typeface="Consolas"/>
              </a:rPr>
              <a:t>ping 192.168.**.**</a:t>
            </a:r>
            <a:r>
              <a:rPr lang="en-US" sz="1400"/>
              <a:t> (Kali)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/>
              <a:t>Confirm cross-VM connectivity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US" sz="1400" b="1" u="sng"/>
              <a:t>Keywords:</a:t>
            </a:r>
            <a:r>
              <a:rPr lang="en-US" sz="1400"/>
              <a:t> Network segmentation, host-only lab isolation, AD communication pathways, attack surface mapping.</a:t>
            </a:r>
          </a:p>
        </p:txBody>
      </p:sp>
    </p:spTree>
    <p:extLst>
      <p:ext uri="{BB962C8B-B14F-4D97-AF65-F5344CB8AC3E}">
        <p14:creationId xmlns:p14="http://schemas.microsoft.com/office/powerpoint/2010/main" val="3879729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D125-62A9-59CD-4740-1F93C5CB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8" y="311601"/>
            <a:ext cx="11757819" cy="64064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Host-Only Networking &amp; Baseline Snapshot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73B27-8554-DECE-F4BC-8D2A391A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0678E-74A5-1A98-C1FF-02064268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6D66A-4C1F-643E-BCEE-1C6A08CD3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950532"/>
            <a:ext cx="11125217" cy="57181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/>
              <a:t>Objective</a:t>
            </a:r>
          </a:p>
          <a:p>
            <a:r>
              <a:rPr lang="en-US">
                <a:ea typeface="+mn-lt"/>
                <a:cs typeface="+mn-lt"/>
              </a:rPr>
              <a:t>Establish a secure, isolated </a:t>
            </a:r>
            <a:r>
              <a:rPr lang="en-US" b="1">
                <a:ea typeface="+mn-lt"/>
                <a:cs typeface="+mn-lt"/>
              </a:rPr>
              <a:t>networking environment</a:t>
            </a:r>
            <a:r>
              <a:rPr lang="en-US">
                <a:ea typeface="+mn-lt"/>
                <a:cs typeface="+mn-lt"/>
              </a:rPr>
              <a:t> for an Active Directory lab, ensuring </a:t>
            </a:r>
            <a:r>
              <a:rPr lang="en-US" b="1">
                <a:ea typeface="+mn-lt"/>
                <a:cs typeface="+mn-lt"/>
              </a:rPr>
              <a:t>Windows Server 2019 (DC)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>
                <a:ea typeface="+mn-lt"/>
                <a:cs typeface="+mn-lt"/>
              </a:rPr>
              <a:t>Windows 10 Enterprise (client)</a:t>
            </a:r>
            <a:r>
              <a:rPr lang="en-US">
                <a:ea typeface="+mn-lt"/>
                <a:cs typeface="+mn-lt"/>
              </a:rPr>
              <a:t>, and the </a:t>
            </a:r>
            <a:r>
              <a:rPr lang="en-US" b="1">
                <a:ea typeface="+mn-lt"/>
                <a:cs typeface="+mn-lt"/>
              </a:rPr>
              <a:t>attacker host (Kali)</a:t>
            </a:r>
            <a:r>
              <a:rPr lang="en-US">
                <a:ea typeface="+mn-lt"/>
                <a:cs typeface="+mn-lt"/>
              </a:rPr>
              <a:t> can communicate seamlessly without exposure to production or internet traffic.</a:t>
            </a:r>
            <a:endParaRPr lang="en-US"/>
          </a:p>
          <a:p>
            <a:pPr marL="0" indent="0">
              <a:buNone/>
            </a:pPr>
            <a:r>
              <a:rPr lang="en-US" b="1" u="sng"/>
              <a:t>Process &amp; Execution</a:t>
            </a:r>
          </a:p>
          <a:p>
            <a:r>
              <a:rPr lang="en-US" b="1">
                <a:ea typeface="+mn-lt"/>
                <a:cs typeface="+mn-lt"/>
              </a:rPr>
              <a:t>Configured VirtualBox Host-Only Adapter (vboxnet0)</a:t>
            </a:r>
            <a:r>
              <a:rPr lang="en-US">
                <a:ea typeface="+mn-lt"/>
                <a:cs typeface="+mn-lt"/>
              </a:rPr>
              <a:t> to isolate lab traffic from the internet → ensured a safe red-team/blue-team sandbox.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Assigned Static IPs</a:t>
            </a:r>
            <a:r>
              <a:rPr lang="en-US" u="sng">
                <a:ea typeface="+mn-lt"/>
                <a:cs typeface="+mn-lt"/>
              </a:rPr>
              <a:t>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DC (Server 2019): </a:t>
            </a:r>
            <a:r>
              <a:rPr lang="en-US">
                <a:latin typeface="Consolas"/>
              </a:rPr>
              <a:t>192.168.**.***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Client (Win10): </a:t>
            </a:r>
            <a:r>
              <a:rPr lang="en-US">
                <a:latin typeface="Consolas"/>
              </a:rPr>
              <a:t>192.168.**.***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Kali Attacker Host: </a:t>
            </a:r>
            <a:r>
              <a:rPr lang="en-US">
                <a:latin typeface="Consolas"/>
              </a:rPr>
              <a:t>192.168.**.*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Verified Connectivity</a:t>
            </a:r>
            <a:r>
              <a:rPr lang="en-US" u="sng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successful ICMP ping across all nodes (0% packet loss, &lt;1ms response time).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Resolved Challenges</a:t>
            </a:r>
            <a:r>
              <a:rPr lang="en-US" u="sng">
                <a:ea typeface="+mn-lt"/>
                <a:cs typeface="+mn-lt"/>
              </a:rPr>
              <a:t>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Windows 10 PowerShell commands required admin elevation → solved by running “As Administrator.”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Network discovery prompt during Windows 10 setup → configured to allow LAN discovery but blocked external WAN to ensure attack-surface reduction.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Created Baseline Snapshots</a:t>
            </a:r>
            <a:r>
              <a:rPr lang="en-US">
                <a:ea typeface="+mn-lt"/>
                <a:cs typeface="+mn-lt"/>
              </a:rPr>
              <a:t> for rollback and repeatability, ensuring </a:t>
            </a:r>
            <a:r>
              <a:rPr lang="en-US" b="1">
                <a:ea typeface="+mn-lt"/>
                <a:cs typeface="+mn-lt"/>
              </a:rPr>
              <a:t>forensic integrity</a:t>
            </a:r>
            <a:r>
              <a:rPr lang="en-US">
                <a:ea typeface="+mn-lt"/>
                <a:cs typeface="+mn-lt"/>
              </a:rPr>
              <a:t> of every subsequent attack-defense simulation.</a:t>
            </a:r>
            <a:endParaRPr lang="en-US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874F066-F158-58EF-BE97-542CE74E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786" y="2914052"/>
            <a:ext cx="2937296" cy="1393706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EBFBB7B-DB9E-451D-C0F2-11652A2D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16" y="2910099"/>
            <a:ext cx="3444815" cy="13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92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85B1-98B9-46F4-FC33-F9F87BDD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48406" y="455599"/>
            <a:ext cx="10915808" cy="811472"/>
          </a:xfrm>
        </p:spPr>
        <p:txBody>
          <a:bodyPr>
            <a:normAutofit/>
          </a:bodyPr>
          <a:lstStyle/>
          <a:p>
            <a:r>
              <a:rPr lang="en-US" sz="3600" u="sng" dirty="0">
                <a:latin typeface="Calibri"/>
                <a:ea typeface="Calibri"/>
                <a:cs typeface="Calibri"/>
              </a:rPr>
              <a:t>Challenges (Real-World Alignment)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17D75-5CB2-2A0E-8574-5FEB8202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B9328-0359-D9EF-5679-E5BA4288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12B7D-50FB-6C6C-5DCA-BB7EC1F08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07" y="1022416"/>
            <a:ext cx="11125217" cy="54593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b="1" u="sng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IP Conflicts</a:t>
            </a:r>
            <a:r>
              <a:rPr lang="en-US" u="sng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Previous legacy lab VMs already used </a:t>
            </a:r>
            <a:r>
              <a:rPr lang="en-US">
                <a:latin typeface="Consolas"/>
              </a:rPr>
              <a:t>192.168.**.**</a:t>
            </a:r>
            <a:r>
              <a:rPr lang="en-US">
                <a:ea typeface="+mn-lt"/>
                <a:cs typeface="+mn-lt"/>
              </a:rPr>
              <a:t> &amp; </a:t>
            </a:r>
            <a:r>
              <a:rPr lang="en-US">
                <a:latin typeface="Consolas"/>
              </a:rPr>
              <a:t>192.168.**.**</a:t>
            </a:r>
            <a:r>
              <a:rPr lang="en-US">
                <a:latin typeface="Nunito Sans"/>
              </a:rPr>
              <a:t>.</a:t>
            </a:r>
            <a:r>
              <a:rPr lang="en-US">
                <a:ea typeface="+mn-lt"/>
                <a:cs typeface="+mn-lt"/>
              </a:rPr>
              <a:t> → Problem solved by re-mapping AD lab to </a:t>
            </a:r>
            <a:r>
              <a:rPr lang="en-US">
                <a:latin typeface="Consolas"/>
              </a:rPr>
              <a:t>.100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>
                <a:latin typeface="Consolas"/>
              </a:rPr>
              <a:t>.110</a:t>
            </a:r>
            <a:r>
              <a:rPr lang="en-US">
                <a:ea typeface="+mn-lt"/>
                <a:cs typeface="+mn-lt"/>
              </a:rPr>
              <a:t> for clean segmentation.</a:t>
            </a:r>
          </a:p>
          <a:p>
            <a:r>
              <a:rPr lang="en-US" b="1">
                <a:ea typeface="+mn-lt"/>
                <a:cs typeface="+mn-lt"/>
              </a:rPr>
              <a:t>VM Performance Constraints</a:t>
            </a:r>
            <a:r>
              <a:rPr lang="en-US">
                <a:ea typeface="+mn-lt"/>
                <a:cs typeface="+mn-lt"/>
              </a:rPr>
              <a:t>: Low host resources required shutting down non-relevant VMs (</a:t>
            </a:r>
            <a:r>
              <a:rPr lang="en-US" err="1">
                <a:ea typeface="+mn-lt"/>
                <a:cs typeface="+mn-lt"/>
              </a:rPr>
              <a:t>Metasploitable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pfSense</a:t>
            </a:r>
            <a:r>
              <a:rPr lang="en-US">
                <a:ea typeface="+mn-lt"/>
                <a:cs typeface="+mn-lt"/>
              </a:rPr>
              <a:t>, XP) to ensure lab stability → mirrors real-world scenario of </a:t>
            </a:r>
            <a:r>
              <a:rPr lang="en-US" b="1">
                <a:ea typeface="+mn-lt"/>
                <a:cs typeface="+mn-lt"/>
              </a:rPr>
              <a:t>resource prioritization during security testing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 b="1">
                <a:ea typeface="+mn-lt"/>
                <a:cs typeface="+mn-lt"/>
              </a:rPr>
              <a:t>User Access Control (UAC) Restriction</a:t>
            </a:r>
            <a:r>
              <a:rPr lang="en-US">
                <a:ea typeface="+mn-lt"/>
                <a:cs typeface="+mn-lt"/>
              </a:rPr>
              <a:t>: Elevation issues in PowerShell reflected </a:t>
            </a:r>
            <a:r>
              <a:rPr lang="en-US" b="1">
                <a:ea typeface="+mn-lt"/>
                <a:cs typeface="+mn-lt"/>
              </a:rPr>
              <a:t>privilege management</a:t>
            </a:r>
            <a:r>
              <a:rPr lang="en-US">
                <a:ea typeface="+mn-lt"/>
                <a:cs typeface="+mn-lt"/>
              </a:rPr>
              <a:t> challenges that attackers often exploit → useful in simulating adversary behavior.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800" u="sng"/>
              <a:t>Business Impact &amp; Problem Solving</a:t>
            </a:r>
          </a:p>
          <a:p>
            <a:r>
              <a:rPr lang="en-US">
                <a:ea typeface="+mn-lt"/>
                <a:cs typeface="+mn-lt"/>
              </a:rPr>
              <a:t>Built a </a:t>
            </a:r>
            <a:r>
              <a:rPr lang="en-US" b="1">
                <a:ea typeface="+mn-lt"/>
                <a:cs typeface="+mn-lt"/>
              </a:rPr>
              <a:t>safe AD replica environment</a:t>
            </a:r>
            <a:r>
              <a:rPr lang="en-US">
                <a:ea typeface="+mn-lt"/>
                <a:cs typeface="+mn-lt"/>
              </a:rPr>
              <a:t> where enterprise-scale attacks (Kerberos abuse, Pass-the-Hash, GPO exploitation) can be </a:t>
            </a:r>
            <a:r>
              <a:rPr lang="en-US" b="1">
                <a:ea typeface="+mn-lt"/>
                <a:cs typeface="+mn-lt"/>
              </a:rPr>
              <a:t>tested without production risk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Prevented </a:t>
            </a:r>
            <a:r>
              <a:rPr lang="en-US" b="1">
                <a:ea typeface="+mn-lt"/>
                <a:cs typeface="+mn-lt"/>
              </a:rPr>
              <a:t>lateral movement into corporate infrastructure</a:t>
            </a:r>
            <a:r>
              <a:rPr lang="en-US">
                <a:ea typeface="+mn-lt"/>
                <a:cs typeface="+mn-lt"/>
              </a:rPr>
              <a:t> by segmenting lab traffic (host-only mode), aligning with </a:t>
            </a:r>
            <a:r>
              <a:rPr lang="en-US" b="1">
                <a:ea typeface="+mn-lt"/>
                <a:cs typeface="+mn-lt"/>
              </a:rPr>
              <a:t>Zero Trust principles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Enabled </a:t>
            </a:r>
            <a:r>
              <a:rPr lang="en-US" b="1">
                <a:ea typeface="+mn-lt"/>
                <a:cs typeface="+mn-lt"/>
              </a:rPr>
              <a:t>repeatable forensic analysis &amp; attack emulation</a:t>
            </a:r>
            <a:r>
              <a:rPr lang="en-US">
                <a:ea typeface="+mn-lt"/>
                <a:cs typeface="+mn-lt"/>
              </a:rPr>
              <a:t> via snapshots → supports </a:t>
            </a:r>
            <a:r>
              <a:rPr lang="en-US" b="1">
                <a:ea typeface="+mn-lt"/>
                <a:cs typeface="+mn-lt"/>
              </a:rPr>
              <a:t>continuous security maturity growth</a:t>
            </a:r>
            <a:r>
              <a:rPr lang="en-US">
                <a:ea typeface="+mn-lt"/>
                <a:cs typeface="+mn-lt"/>
              </a:rPr>
              <a:t> for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1363341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C730-2413-EEE1-AA7A-AEF156BD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865" y="336807"/>
            <a:ext cx="9953117" cy="555162"/>
          </a:xfrm>
        </p:spPr>
        <p:txBody>
          <a:bodyPr>
            <a:noAutofit/>
          </a:bodyPr>
          <a:lstStyle/>
          <a:p>
            <a:r>
              <a:rPr lang="en-US" u="sng" dirty="0">
                <a:latin typeface="Calibri"/>
                <a:ea typeface="Calibri"/>
                <a:cs typeface="Calibri"/>
              </a:rPr>
              <a:t>Metrics &amp; Measurable Results</a:t>
            </a:r>
            <a:endParaRPr lang="en-US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E9466-CFF0-E467-080E-568B2C72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33B9-C304-55C7-36C6-D5D77310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143C5B-DF16-AC9F-1B28-4B59AEB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65" y="895992"/>
            <a:ext cx="11248362" cy="57727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/>
              <a:t>100% packet transmission success across 3-node lab.</a:t>
            </a:r>
          </a:p>
          <a:p>
            <a:r>
              <a:rPr lang="en-US" sz="1400"/>
              <a:t>Reduced attack-surface exposure to </a:t>
            </a:r>
            <a:r>
              <a:rPr lang="en-US" sz="1400" b="1"/>
              <a:t>0 external IP interfaces</a:t>
            </a:r>
            <a:r>
              <a:rPr lang="en-US" sz="1400"/>
              <a:t> (compared to bridged mode).</a:t>
            </a:r>
          </a:p>
          <a:p>
            <a:r>
              <a:rPr lang="en-US" sz="1400"/>
              <a:t>Snapshot rollback guarantees </a:t>
            </a:r>
            <a:r>
              <a:rPr lang="en-US" sz="1400" b="1"/>
              <a:t>&lt;2 minutes recovery time</a:t>
            </a:r>
            <a:r>
              <a:rPr lang="en-US" sz="1400"/>
              <a:t> per failed experiment → </a:t>
            </a:r>
            <a:r>
              <a:rPr lang="en-US" sz="1400" b="1"/>
              <a:t>85% faster lab rebuild cycle</a:t>
            </a:r>
            <a:r>
              <a:rPr lang="en-US" sz="1400"/>
              <a:t> than fresh OS reinstallation.</a:t>
            </a:r>
          </a:p>
          <a:p>
            <a:r>
              <a:rPr lang="en-US" sz="1400"/>
              <a:t>Replicable network setup → scalable for </a:t>
            </a:r>
            <a:r>
              <a:rPr lang="en-US" sz="1400" b="1"/>
              <a:t>global SOC teams</a:t>
            </a:r>
            <a:r>
              <a:rPr lang="en-US" sz="1400"/>
              <a:t> to train analysts &amp; emulate adversary TTPs.</a:t>
            </a:r>
          </a:p>
          <a:p>
            <a:pPr>
              <a:buNone/>
            </a:pPr>
            <a:r>
              <a:rPr lang="en-US" sz="1400" b="1" u="sng"/>
              <a:t>Verification &amp; Snapshots</a:t>
            </a:r>
            <a:endParaRPr lang="en-US" sz="1400" u="sng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Confirmed </a:t>
            </a:r>
            <a:r>
              <a:rPr lang="en-US" sz="1400" b="1">
                <a:ea typeface="+mn-lt"/>
                <a:cs typeface="+mn-lt"/>
              </a:rPr>
              <a:t>inter-VM communication</a:t>
            </a:r>
            <a:r>
              <a:rPr lang="en-US" sz="1400">
                <a:ea typeface="+mn-lt"/>
                <a:cs typeface="+mn-lt"/>
              </a:rPr>
              <a:t> with ping tests from Kali → Win10/</a:t>
            </a:r>
            <a:r>
              <a:rPr lang="en-US" sz="1400" err="1">
                <a:ea typeface="+mn-lt"/>
                <a:cs typeface="+mn-lt"/>
              </a:rPr>
              <a:t>WinServer</a:t>
            </a:r>
            <a:r>
              <a:rPr lang="en-US" sz="1400">
                <a:ea typeface="+mn-lt"/>
                <a:cs typeface="+mn-lt"/>
              </a:rPr>
              <a:t> (100% packet delivery).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Troubleshooting moment: Win10 PowerShell static IP config failed with “Requires elevation” → fixed by </a:t>
            </a:r>
            <a:r>
              <a:rPr lang="en-US" sz="1400" b="1">
                <a:ea typeface="+mn-lt"/>
                <a:cs typeface="+mn-lt"/>
              </a:rPr>
              <a:t>running as Administrator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Snapshots taken</a:t>
            </a:r>
            <a:r>
              <a:rPr lang="en-US" sz="1400">
                <a:ea typeface="+mn-lt"/>
                <a:cs typeface="+mn-lt"/>
              </a:rPr>
              <a:t> for both VMs → acts as restore points (saves hours in case of </a:t>
            </a:r>
            <a:r>
              <a:rPr lang="en-US" sz="1400" err="1">
                <a:ea typeface="+mn-lt"/>
                <a:cs typeface="+mn-lt"/>
              </a:rPr>
              <a:t>misconfig</a:t>
            </a:r>
            <a:r>
              <a:rPr lang="en-US" sz="1400">
                <a:ea typeface="+mn-lt"/>
                <a:cs typeface="+mn-lt"/>
              </a:rPr>
              <a:t>).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Business impact framing: Mirrors </a:t>
            </a:r>
            <a:r>
              <a:rPr lang="en-US" sz="1400" b="1">
                <a:ea typeface="+mn-lt"/>
                <a:cs typeface="+mn-lt"/>
              </a:rPr>
              <a:t>disaster recovery best practice</a:t>
            </a:r>
            <a:r>
              <a:rPr lang="en-US" sz="1400">
                <a:ea typeface="+mn-lt"/>
                <a:cs typeface="+mn-lt"/>
              </a:rPr>
              <a:t> in enterprise labs.</a:t>
            </a:r>
          </a:p>
          <a:p>
            <a:pPr marL="0" indent="0">
              <a:buNone/>
            </a:pPr>
            <a:r>
              <a:rPr lang="en-US" sz="1400" b="1" u="sng">
                <a:ea typeface="+mn-lt"/>
                <a:cs typeface="+mn-lt"/>
              </a:rPr>
              <a:t>At this point</a:t>
            </a:r>
            <a:r>
              <a:rPr lang="en-US" sz="1400" u="sng">
                <a:ea typeface="+mn-lt"/>
                <a:cs typeface="+mn-lt"/>
              </a:rPr>
              <a:t>:</a:t>
            </a:r>
            <a:endParaRPr lang="en-US" sz="1400" u="sng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Verified connectivity: </a:t>
            </a:r>
            <a:r>
              <a:rPr lang="en-US" sz="1400" b="1">
                <a:ea typeface="+mn-lt"/>
                <a:cs typeface="+mn-lt"/>
              </a:rPr>
              <a:t>Successful ICMP (ping) tests between all three machines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Real-world parallel: Simulates </a:t>
            </a:r>
            <a:r>
              <a:rPr lang="en-US" sz="1400" b="1">
                <a:ea typeface="+mn-lt"/>
                <a:cs typeface="+mn-lt"/>
              </a:rPr>
              <a:t>segmented corporate network</a:t>
            </a:r>
            <a:r>
              <a:rPr lang="en-US" sz="1400">
                <a:ea typeface="+mn-lt"/>
                <a:cs typeface="+mn-lt"/>
              </a:rPr>
              <a:t> where attacker ↔ client ↔ domain controller traffic can be observed.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 now have a </a:t>
            </a:r>
            <a:r>
              <a:rPr lang="en-US" sz="1400" b="1">
                <a:ea typeface="+mn-lt"/>
                <a:cs typeface="+mn-lt"/>
              </a:rPr>
              <a:t>fully isolated, networked, snapshot-protected Active Directory Lab Foundation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Everything is ready to move into</a:t>
            </a:r>
            <a:r>
              <a:rPr lang="en-US" sz="1400" b="1">
                <a:ea typeface="+mn-lt"/>
                <a:cs typeface="+mn-lt"/>
              </a:rPr>
              <a:t> → Promote Windows Server 2019 to Domain Controller (AD DS Installation &amp; Configuration).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03465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E178-87D2-F52D-FF5E-D5203DE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325979"/>
            <a:ext cx="10923933" cy="985697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Promote Windows Server 2019 to Domain Controller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D2C1A-EC53-554C-E28E-0745A255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91288-DFC4-98E5-ACC5-26A21B08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764FA8-6100-5DA1-D304-27A24CF6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309965"/>
            <a:ext cx="10923934" cy="535873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/>
              <a:t>                                                                 </a:t>
            </a:r>
            <a:r>
              <a:rPr lang="en-US" b="1" u="sng"/>
              <a:t>Configuring &amp; Verifying Network Connectivity</a:t>
            </a:r>
            <a:endParaRPr lang="en-US" u="sng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Objective:</a:t>
            </a:r>
            <a:r>
              <a:rPr lang="en-US">
                <a:ea typeface="+mn-lt"/>
                <a:cs typeface="+mn-lt"/>
              </a:rPr>
              <a:t> Ensure reliable, isolated communication between DC, client, and attacker machine.</a:t>
            </a:r>
            <a:endParaRPr lang="en-US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Actions Taken:</a:t>
            </a:r>
            <a:endParaRPr lang="en-US" u="sng"/>
          </a:p>
          <a:p>
            <a:r>
              <a:rPr lang="en-US">
                <a:ea typeface="+mn-lt"/>
                <a:cs typeface="+mn-lt"/>
              </a:rPr>
              <a:t>Configured static IPs:</a:t>
            </a:r>
            <a:endParaRPr lang="en-US"/>
          </a:p>
          <a:p>
            <a:pPr lvl="1"/>
            <a:r>
              <a:rPr lang="en-US">
                <a:latin typeface="Consolas"/>
              </a:rPr>
              <a:t>192.168.**.**</a:t>
            </a:r>
            <a:r>
              <a:rPr lang="en-US">
                <a:ea typeface="+mn-lt"/>
                <a:cs typeface="+mn-lt"/>
              </a:rPr>
              <a:t> (Domain Controller)</a:t>
            </a:r>
            <a:endParaRPr lang="en-US"/>
          </a:p>
          <a:p>
            <a:pPr lvl="1"/>
            <a:r>
              <a:rPr lang="en-US">
                <a:latin typeface="Consolas"/>
              </a:rPr>
              <a:t>192.168.**.**</a:t>
            </a:r>
            <a:r>
              <a:rPr lang="en-US">
                <a:ea typeface="+mn-lt"/>
                <a:cs typeface="+mn-lt"/>
              </a:rPr>
              <a:t> (Win10 Client)</a:t>
            </a:r>
            <a:endParaRPr lang="en-US"/>
          </a:p>
          <a:p>
            <a:pPr lvl="1"/>
            <a:r>
              <a:rPr lang="en-US">
                <a:latin typeface="Consolas"/>
              </a:rPr>
              <a:t>192.168.**.**</a:t>
            </a:r>
            <a:r>
              <a:rPr lang="en-US">
                <a:ea typeface="+mn-lt"/>
                <a:cs typeface="+mn-lt"/>
              </a:rPr>
              <a:t> (Kali Attacker Host)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Aligned all VMs to </a:t>
            </a:r>
            <a:r>
              <a:rPr lang="en-US" b="1">
                <a:ea typeface="+mn-lt"/>
                <a:cs typeface="+mn-lt"/>
              </a:rPr>
              <a:t>Host-Only Adapter</a:t>
            </a:r>
            <a:r>
              <a:rPr lang="en-US">
                <a:ea typeface="+mn-lt"/>
                <a:cs typeface="+mn-lt"/>
              </a:rPr>
              <a:t> (vboxnet0).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Verified bi-directional connectivity via </a:t>
            </a:r>
            <a:r>
              <a:rPr lang="en-US" b="1">
                <a:ea typeface="+mn-lt"/>
                <a:cs typeface="+mn-lt"/>
              </a:rPr>
              <a:t>ping</a:t>
            </a:r>
            <a:r>
              <a:rPr lang="en-US">
                <a:ea typeface="+mn-lt"/>
                <a:cs typeface="+mn-lt"/>
              </a:rPr>
              <a:t> tests.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Captured </a:t>
            </a:r>
            <a:r>
              <a:rPr lang="en-US">
                <a:latin typeface="Consolas"/>
              </a:rPr>
              <a:t>ipconfig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>
                <a:latin typeface="Consolas"/>
              </a:rPr>
              <a:t>ping</a:t>
            </a:r>
            <a:r>
              <a:rPr lang="en-US">
                <a:ea typeface="+mn-lt"/>
                <a:cs typeface="+mn-lt"/>
              </a:rPr>
              <a:t> screenshots for documentation.</a:t>
            </a:r>
            <a:endParaRPr lang="en-US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Challenges Solved:</a:t>
            </a:r>
            <a:endParaRPr lang="en-US" u="sng"/>
          </a:p>
          <a:p>
            <a:r>
              <a:rPr lang="en-US">
                <a:ea typeface="+mn-lt"/>
                <a:cs typeface="+mn-lt"/>
              </a:rPr>
              <a:t>Initial DNS and elevation errors on Win10 → resolved by running PowerShell as Admin.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Ensured traffic segmentation → lab network does not touch real internet adapter.</a:t>
            </a:r>
            <a:endParaRPr lang="en-US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Business Impact:</a:t>
            </a:r>
            <a:endParaRPr lang="en-US" u="sng"/>
          </a:p>
          <a:p>
            <a:r>
              <a:rPr lang="en-US">
                <a:ea typeface="+mn-lt"/>
                <a:cs typeface="+mn-lt"/>
              </a:rPr>
              <a:t>This Models how enterprise segmentation and misconfigured DNS can create blind spots for defenders.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This Demonstrates attacker realism: isolated pivot paths are now observable in a safe lab.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3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6A2D-DE3A-B127-E323-1121E47F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97224"/>
            <a:ext cx="10923934" cy="965629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Domain Integration Screenshot Checklist (Step-by-Step)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AF20F-D3BD-4B5B-4663-B84378B4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CAAB-4582-6EF0-DC31-17E71FB8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 descr="A screenshot of a login box&#10;&#10;AI-generated content may be incorrect.">
            <a:extLst>
              <a:ext uri="{FF2B5EF4-FFF2-40B4-BE49-F238E27FC236}">
                <a16:creationId xmlns:a16="http://schemas.microsoft.com/office/drawing/2014/main" id="{234206DD-FAC3-156E-700B-112EFA710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18" y="1682278"/>
            <a:ext cx="3657657" cy="3489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D1020-529A-BF4F-B753-B94F04F4F913}"/>
              </a:ext>
            </a:extLst>
          </p:cNvPr>
          <p:cNvSpPr txBox="1"/>
          <p:nvPr/>
        </p:nvSpPr>
        <p:spPr>
          <a:xfrm>
            <a:off x="630858" y="5651500"/>
            <a:ext cx="109212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                                   Windows Login Screen with Domain Account</a:t>
            </a:r>
            <a:br>
              <a:rPr lang="en-US"/>
            </a:br>
            <a:r>
              <a:rPr lang="en-US" b="1" u="sng">
                <a:ea typeface="+mn-lt"/>
                <a:cs typeface="+mn-lt"/>
              </a:rPr>
              <a:t>Proof of Successful Domain Integration – Audience can Visually Validate My Lab Authenticity.</a:t>
            </a:r>
            <a:endParaRPr lang="en-US" b="1" u="sng"/>
          </a:p>
        </p:txBody>
      </p:sp>
      <p:pic>
        <p:nvPicPr>
          <p:cNvPr id="11" name="Picture 10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DA73FB78-FF41-F57D-DBDE-7E80B7BC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1325"/>
            <a:ext cx="4762500" cy="34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DCC1-A8BC-6ADF-3CDD-19E08F33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322541"/>
            <a:ext cx="10923934" cy="1186355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Domain Integration Screenshot Checklist (Step 2)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7367-A380-BF1B-454A-4C3FDB57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F7176-C6A8-C894-D5C8-5A1B509D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EE2294-2A4B-7F58-8926-E0B649DD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2672" y="1502067"/>
            <a:ext cx="4372040" cy="40935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E5B4D-5721-503F-3B8E-5AB472B0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4" y="1506054"/>
            <a:ext cx="6143625" cy="423862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E60E23-ACF3-F9B1-19A8-CE67159D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901" y="1508608"/>
            <a:ext cx="3943350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A2E043-4240-FE8A-4104-0D7413B83236}"/>
              </a:ext>
            </a:extLst>
          </p:cNvPr>
          <p:cNvSpPr txBox="1"/>
          <p:nvPr/>
        </p:nvSpPr>
        <p:spPr>
          <a:xfrm>
            <a:off x="635000" y="5770563"/>
            <a:ext cx="1137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                                                     Command Prompt Proof</a:t>
            </a:r>
            <a:br>
              <a:rPr lang="en-US">
                <a:ea typeface="+mn-lt"/>
                <a:cs typeface="+mn-lt"/>
              </a:rPr>
            </a:br>
            <a:r>
              <a:rPr lang="en-US" u="sng">
                <a:ea typeface="+mn-lt"/>
                <a:cs typeface="+mn-lt"/>
              </a:rPr>
              <a:t>Proof of Successful Domain Integration – Audience can Visually Validate My Lab Authenticity.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016847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C6F7-72E2-6E5F-B03E-F60C87DE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322541"/>
            <a:ext cx="10923934" cy="1252616"/>
          </a:xfrm>
        </p:spPr>
        <p:txBody>
          <a:bodyPr>
            <a:normAutofit/>
          </a:bodyPr>
          <a:lstStyle/>
          <a:p>
            <a:r>
              <a:rPr lang="en-US" sz="3600" u="sng">
                <a:ea typeface="+mj-lt"/>
                <a:cs typeface="+mj-lt"/>
              </a:rPr>
              <a:t>Domain Integration Screenshot Checklist (Step 3)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AC190-6F17-255E-FBF2-F45C1516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69244-3290-75DC-26A0-2576B452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561402-017F-85DA-BEE9-2C5EF8CF6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851" y="1572123"/>
            <a:ext cx="5671119" cy="406039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EF91D0-85FB-BA53-8CB5-F82D5FDF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37" y="1572039"/>
            <a:ext cx="5362989" cy="4049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E4053-3CF7-171F-186A-DA3D5815AF04}"/>
              </a:ext>
            </a:extLst>
          </p:cNvPr>
          <p:cNvSpPr txBox="1"/>
          <p:nvPr/>
        </p:nvSpPr>
        <p:spPr>
          <a:xfrm>
            <a:off x="841375" y="6032500"/>
            <a:ext cx="109108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                           ADUC Showing Computer Object in Domain</a:t>
            </a:r>
            <a:br>
              <a:rPr lang="en-US">
                <a:ea typeface="+mn-lt"/>
                <a:cs typeface="+mn-lt"/>
              </a:rPr>
            </a:br>
            <a:r>
              <a:rPr lang="en-US" u="sng">
                <a:ea typeface="+mn-lt"/>
                <a:cs typeface="+mn-lt"/>
              </a:rPr>
              <a:t>Proof of Successful Domain Integration – Audience can Visually Validate My Lab Authenticity.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16092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9337-7C09-564A-568B-538B3EA8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804" y="369111"/>
            <a:ext cx="8264122" cy="669395"/>
          </a:xfrm>
        </p:spPr>
        <p:txBody>
          <a:bodyPr>
            <a:noAutofit/>
          </a:bodyPr>
          <a:lstStyle/>
          <a:p>
            <a:r>
              <a:rPr lang="en-US" b="1">
                <a:latin typeface="Bookman Old Style"/>
              </a:rPr>
              <a:t> </a:t>
            </a:r>
            <a:r>
              <a:rPr lang="en-US" b="1" u="sng">
                <a:latin typeface="Bookman Old Style"/>
              </a:rPr>
              <a:t>Project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5112B-99C9-ACA2-727E-09902F27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01D30-48E9-6339-B79F-9ED8DEE8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521A2B-E24E-DDD1-E0B6-127B82B27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992" y="1036795"/>
            <a:ext cx="10032537" cy="56319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>
                <a:ea typeface="+mn-lt"/>
                <a:cs typeface="+mn-lt"/>
              </a:rPr>
              <a:t>Active Directory Exploitation &amp; Defense Command-Line Fundamentals &amp; Adversarial Simulation.</a:t>
            </a:r>
            <a:endParaRPr lang="en-US" sz="3600" b="1"/>
          </a:p>
          <a:p>
            <a:pPr marL="285750" indent="-285750"/>
            <a:r>
              <a:rPr lang="en-US" sz="2400">
                <a:ea typeface="+mn-lt"/>
                <a:cs typeface="+mn-lt"/>
              </a:rPr>
              <a:t>How I started this journey in Building a hands-on enterprise lab, to simulate adversarial attacks on Active Directory (AD), and design defensive remediations.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Why Active Directory?. Because from my case-study, and research in the evolutionary world of cybersecurity. Over 90% of enterprise breaches involve Active Directory Exploitation — Attackers target Identity Systems to Escalate Privileges, Move Laterally, and Compromise Business-Critical Assets.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9046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798D-49B0-6B0E-C054-CEA34D7F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155" y="305975"/>
            <a:ext cx="10019059" cy="664551"/>
          </a:xfrm>
        </p:spPr>
        <p:txBody>
          <a:bodyPr>
            <a:normAutofit/>
          </a:bodyPr>
          <a:lstStyle/>
          <a:p>
            <a:r>
              <a:rPr lang="en-US" u="sng"/>
              <a:t>Domain integration complete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471C4B-B2AF-88EF-A65D-5554C00F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DC568-179D-5929-311B-F4D6478A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EE45F-367F-52BC-12EB-10EB2BCB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303974"/>
            <a:ext cx="10923934" cy="4919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u="sng" cap="all">
                <a:ea typeface="+mn-lt"/>
                <a:cs typeface="+mn-lt"/>
              </a:rPr>
              <a:t>Domain Integration Screenshot Checklist (Step-by-Step) carries all findings &amp; proof</a:t>
            </a:r>
            <a:endParaRPr lang="en-US" sz="2000" b="1"/>
          </a:p>
          <a:p>
            <a:pPr lvl="1"/>
            <a:r>
              <a:rPr lang="en-US" sz="2000">
                <a:ea typeface="+mn-lt"/>
                <a:cs typeface="+mn-lt"/>
              </a:rPr>
              <a:t>Domain join success verified on </a:t>
            </a:r>
            <a:r>
              <a:rPr lang="en-US" sz="2000" b="1">
                <a:ea typeface="+mn-lt"/>
                <a:cs typeface="+mn-lt"/>
              </a:rPr>
              <a:t>CLIENT01 (Windows 10)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System Properties confirms </a:t>
            </a:r>
            <a:r>
              <a:rPr lang="en-US" sz="2000" b="1">
                <a:ea typeface="+mn-lt"/>
                <a:cs typeface="+mn-lt"/>
              </a:rPr>
              <a:t>Domain: </a:t>
            </a:r>
            <a:r>
              <a:rPr lang="en-US" sz="2000" b="1" err="1">
                <a:ea typeface="+mn-lt"/>
                <a:cs typeface="+mn-lt"/>
              </a:rPr>
              <a:t>lab.local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Login with domain account </a:t>
            </a:r>
            <a:r>
              <a:rPr lang="en-US" sz="2000">
                <a:latin typeface="Consolas"/>
              </a:rPr>
              <a:t>lab\Administrator</a:t>
            </a:r>
            <a:r>
              <a:rPr lang="en-US" sz="2000">
                <a:ea typeface="+mn-lt"/>
                <a:cs typeface="+mn-lt"/>
              </a:rPr>
              <a:t> successful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Command Prompt proof: </a:t>
            </a:r>
            <a:r>
              <a:rPr lang="en-US" sz="2000" err="1">
                <a:latin typeface="Consolas"/>
              </a:rPr>
              <a:t>whoami</a:t>
            </a:r>
            <a:r>
              <a:rPr lang="en-US" sz="2000">
                <a:ea typeface="+mn-lt"/>
                <a:cs typeface="+mn-lt"/>
              </a:rPr>
              <a:t> + </a:t>
            </a:r>
            <a:r>
              <a:rPr lang="en-US" sz="2000">
                <a:latin typeface="Consolas"/>
              </a:rPr>
              <a:t>%</a:t>
            </a:r>
            <a:r>
              <a:rPr lang="en-US" sz="2000" err="1">
                <a:latin typeface="Consolas"/>
              </a:rPr>
              <a:t>logonserver</a:t>
            </a:r>
            <a:r>
              <a:rPr lang="en-US" sz="2000">
                <a:latin typeface="Consolas"/>
              </a:rPr>
              <a:t>%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ADUC on </a:t>
            </a:r>
            <a:r>
              <a:rPr lang="en-US" sz="2000" b="1">
                <a:ea typeface="+mn-lt"/>
                <a:cs typeface="+mn-lt"/>
              </a:rPr>
              <a:t>DC01 (Windows Server 2019)</a:t>
            </a:r>
            <a:r>
              <a:rPr lang="en-US" sz="2000">
                <a:ea typeface="+mn-lt"/>
                <a:cs typeface="+mn-lt"/>
              </a:rPr>
              <a:t> shows </a:t>
            </a:r>
            <a:r>
              <a:rPr lang="en-US" sz="2000">
                <a:latin typeface="Consolas"/>
              </a:rPr>
              <a:t>CLIENT01</a:t>
            </a:r>
            <a:r>
              <a:rPr lang="en-US" sz="2000">
                <a:ea typeface="+mn-lt"/>
                <a:cs typeface="+mn-lt"/>
              </a:rPr>
              <a:t> object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“Welcome to the </a:t>
            </a:r>
            <a:r>
              <a:rPr lang="en-US" sz="2000" err="1">
                <a:ea typeface="+mn-lt"/>
                <a:cs typeface="+mn-lt"/>
              </a:rPr>
              <a:t>lab.local</a:t>
            </a:r>
            <a:r>
              <a:rPr lang="en-US" sz="2000">
                <a:ea typeface="+mn-lt"/>
                <a:cs typeface="+mn-lt"/>
              </a:rPr>
              <a:t> domain” popup</a:t>
            </a:r>
          </a:p>
          <a:p>
            <a:pPr marL="228600" lvl="1" indent="0">
              <a:buNone/>
            </a:pPr>
            <a:r>
              <a:rPr lang="en-US" sz="2000" u="sng">
                <a:ea typeface="+mn-lt"/>
                <a:cs typeface="+mn-lt"/>
              </a:rPr>
              <a:t>FOOTER:</a:t>
            </a:r>
            <a:endParaRPr lang="en-US" sz="2000" u="sng"/>
          </a:p>
          <a:p>
            <a:pPr lvl="1"/>
            <a:r>
              <a:rPr lang="en-US" sz="2000">
                <a:ea typeface="+mn-lt"/>
                <a:cs typeface="+mn-lt"/>
              </a:rPr>
              <a:t>Proof of successful domain integration – baseline Active Directory environment established for future attack and defense simulation.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4624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C0F7-C619-95B5-E9E9-0934519A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96" y="192993"/>
            <a:ext cx="11388610" cy="512491"/>
          </a:xfrm>
        </p:spPr>
        <p:txBody>
          <a:bodyPr>
            <a:normAutofit fontScale="90000"/>
          </a:bodyPr>
          <a:lstStyle/>
          <a:p>
            <a:r>
              <a:rPr lang="en-US" u="sng"/>
              <a:t>Group policy project </a:t>
            </a:r>
            <a:r>
              <a:rPr lang="en-US">
                <a:ea typeface="+mj-lt"/>
                <a:cs typeface="+mj-lt"/>
              </a:rPr>
              <a:t>(OU + </a:t>
            </a:r>
            <a:r>
              <a:rPr lang="en-US" err="1">
                <a:ea typeface="+mj-lt"/>
                <a:cs typeface="+mj-lt"/>
              </a:rPr>
              <a:t>Misconfigs</a:t>
            </a:r>
            <a:r>
              <a:rPr lang="en-US">
                <a:ea typeface="+mj-lt"/>
                <a:cs typeface="+mj-lt"/>
              </a:rPr>
              <a:t> GPO)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335F7-613F-29F2-69F1-EC0DE1AA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39EEE-9635-DF7B-6B37-CD4584E0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9C4AB-F899-5FB2-AA58-DC56AAA2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704868"/>
            <a:ext cx="5092977" cy="61144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u="sng">
                <a:ea typeface="+mn-lt"/>
                <a:cs typeface="+mn-lt"/>
              </a:rPr>
              <a:t>OU Structure:</a:t>
            </a:r>
            <a:endParaRPr lang="en-US" b="1" u="sng"/>
          </a:p>
          <a:p>
            <a:pPr lvl="1"/>
            <a:r>
              <a:rPr lang="en-US" err="1">
                <a:ea typeface="+mn-lt"/>
                <a:cs typeface="+mn-lt"/>
              </a:rPr>
              <a:t>WorkstationUsers</a:t>
            </a:r>
            <a:r>
              <a:rPr lang="en-US">
                <a:ea typeface="+mn-lt"/>
                <a:cs typeface="+mn-lt"/>
              </a:rPr>
              <a:t> OU (user policies)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Workstations OU (computer policies)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User Policies Applied: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Control Panel restrictions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Custom environment setup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Computer Policies Applied: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Firewall enabled (Domain profile)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RDP enabled (intentional </a:t>
            </a:r>
            <a:r>
              <a:rPr lang="en-US" err="1">
                <a:ea typeface="+mn-lt"/>
                <a:cs typeface="+mn-lt"/>
              </a:rPr>
              <a:t>misconfig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SMB guest logons disabled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Local Admin with blank password (intentional </a:t>
            </a:r>
            <a:r>
              <a:rPr lang="en-US" err="1">
                <a:ea typeface="+mn-lt"/>
                <a:cs typeface="+mn-lt"/>
              </a:rPr>
              <a:t>misconfig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Auditing Policies: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Logon/Logoff (success &amp; failure)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Privilege Use (sensitive operations)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Object/File Share access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Expanded log sizes</a:t>
            </a:r>
            <a:endParaRPr lang="en-US"/>
          </a:p>
          <a:p>
            <a:r>
              <a:rPr lang="en-US" b="1" u="sng">
                <a:ea typeface="+mn-lt"/>
                <a:cs typeface="+mn-lt"/>
              </a:rPr>
              <a:t>Outcome:</a:t>
            </a:r>
            <a:endParaRPr lang="en-US" u="sng"/>
          </a:p>
          <a:p>
            <a:pPr lvl="1"/>
            <a:r>
              <a:rPr lang="en-US">
                <a:ea typeface="+mn-lt"/>
                <a:cs typeface="+mn-lt"/>
              </a:rPr>
              <a:t>✅ Blue-team hardening applied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😈 Red-team </a:t>
            </a:r>
            <a:r>
              <a:rPr lang="en-US" err="1">
                <a:ea typeface="+mn-lt"/>
                <a:cs typeface="+mn-lt"/>
              </a:rPr>
              <a:t>misconfigs</a:t>
            </a:r>
            <a:r>
              <a:rPr lang="en-US">
                <a:ea typeface="+mn-lt"/>
                <a:cs typeface="+mn-lt"/>
              </a:rPr>
              <a:t> in place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Full </a:t>
            </a:r>
            <a:r>
              <a:rPr lang="en-US" err="1">
                <a:ea typeface="+mn-lt"/>
                <a:cs typeface="+mn-lt"/>
              </a:rPr>
              <a:t>gpresult</a:t>
            </a:r>
            <a:r>
              <a:rPr lang="en-US">
                <a:ea typeface="+mn-lt"/>
                <a:cs typeface="+mn-lt"/>
              </a:rPr>
              <a:t> export archived (</a:t>
            </a:r>
            <a:r>
              <a:rPr lang="en-US">
                <a:latin typeface="Consolas"/>
              </a:rPr>
              <a:t>gpo_final.html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495FAD-537D-146F-9C69-CC2677B5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60" y="703909"/>
            <a:ext cx="6743286" cy="59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42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FA27-42F7-350B-BCC5-7D73B1EF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38" y="380520"/>
            <a:ext cx="4703738" cy="1748946"/>
          </a:xfrm>
        </p:spPr>
        <p:txBody>
          <a:bodyPr/>
          <a:lstStyle/>
          <a:p>
            <a:r>
              <a:rPr lang="en-US"/>
              <a:t>Group policy screenshot checklist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373E7-0C04-74F9-3685-4D7EC4C1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62888-B912-26E8-CCFB-103D466C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5FC64B-1B2E-F9F8-EC07-AFAD062DF0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09" r="2209"/>
          <a:stretch/>
        </p:blipFill>
        <p:spPr>
          <a:xfrm>
            <a:off x="6111875" y="158749"/>
            <a:ext cx="5865812" cy="6492876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 l="-2925"/>
            </a:stretch>
          </a:blipFill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297C3A-FA1C-8EB3-6586-665CE3B1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710188"/>
            <a:ext cx="6096000" cy="3961747"/>
          </a:xfrm>
          <a:prstGeom prst="rect">
            <a:avLst/>
          </a:prstGeom>
        </p:spPr>
      </p:pic>
      <p:pic>
        <p:nvPicPr>
          <p:cNvPr id="13" name="Content Placeholder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6FBF5DD-F103-E720-3776-BA35D7B0A6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2345358" y="3427728"/>
            <a:ext cx="41814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1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7FC-73EA-94C2-6829-8475961B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38" y="322542"/>
            <a:ext cx="4703738" cy="1806924"/>
          </a:xfrm>
        </p:spPr>
        <p:txBody>
          <a:bodyPr/>
          <a:lstStyle/>
          <a:p>
            <a:r>
              <a:rPr lang="en-US"/>
              <a:t>Group policy screenshot checklist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481A5-F2E7-F472-1FB9-CEC848A4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C00F-84AC-6846-6392-76F78829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7D9C22-98F7-4030-F971-B7B637B545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7175" y="2272551"/>
            <a:ext cx="4708590" cy="425690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6806C-9358-A008-2B6D-E1859222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04" y="2131943"/>
            <a:ext cx="6616562" cy="4540527"/>
          </a:xfrm>
          <a:prstGeom prst="rect">
            <a:avLst/>
          </a:prstGeom>
        </p:spPr>
      </p:pic>
      <p:pic>
        <p:nvPicPr>
          <p:cNvPr id="8" name="Picture Placeholder 7" descr="A screenshot of a computer error message&#10;&#10;AI-generated content may be incorrect.">
            <a:extLst>
              <a:ext uri="{FF2B5EF4-FFF2-40B4-BE49-F238E27FC236}">
                <a16:creationId xmlns:a16="http://schemas.microsoft.com/office/drawing/2014/main" id="{6B2F988B-E92D-688A-CFB5-22C6D4E0AF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733" r="26733"/>
          <a:stretch/>
        </p:blipFill>
        <p:spPr>
          <a:xfrm>
            <a:off x="6096000" y="165652"/>
            <a:ext cx="6095999" cy="2749827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 l="-2925"/>
            </a:stretch>
          </a:blipFill>
        </p:spPr>
      </p:pic>
    </p:spTree>
    <p:extLst>
      <p:ext uri="{BB962C8B-B14F-4D97-AF65-F5344CB8AC3E}">
        <p14:creationId xmlns:p14="http://schemas.microsoft.com/office/powerpoint/2010/main" val="2815304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A7E2-01B0-55B5-8832-1E07FDAA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415561"/>
            <a:ext cx="10923934" cy="1322274"/>
          </a:xfrm>
        </p:spPr>
        <p:txBody>
          <a:bodyPr>
            <a:normAutofit fontScale="90000"/>
          </a:bodyPr>
          <a:lstStyle/>
          <a:p>
            <a:r>
              <a:rPr lang="en-US" b="1" u="sng">
                <a:ea typeface="+mj-lt"/>
                <a:cs typeface="+mj-lt"/>
              </a:rPr>
              <a:t>OU separation + </a:t>
            </a:r>
            <a:r>
              <a:rPr lang="en-US" b="1" u="sng" err="1">
                <a:ea typeface="+mj-lt"/>
                <a:cs typeface="+mj-lt"/>
              </a:rPr>
              <a:t>misconfig</a:t>
            </a:r>
            <a:r>
              <a:rPr lang="en-US" b="1" u="sng">
                <a:ea typeface="+mj-lt"/>
                <a:cs typeface="+mj-lt"/>
              </a:rPr>
              <a:t> lab</a:t>
            </a:r>
            <a:r>
              <a:rPr lang="en-US" u="sng">
                <a:ea typeface="+mj-lt"/>
                <a:cs typeface="+mj-lt"/>
              </a:rPr>
              <a:t> (advanced Phase 1, sets up for Phase 2 attacks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A775F-671B-3A23-883D-23C4E927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0DE3B-85B7-A799-860D-B83364A3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E5A10-4F45-DC50-EE94-4086BD12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738705"/>
            <a:ext cx="10923934" cy="49336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Dual Perspective: I created </a:t>
            </a:r>
            <a:r>
              <a:rPr lang="en-US" sz="2000" b="1">
                <a:ea typeface="+mn-lt"/>
                <a:cs typeface="+mn-lt"/>
              </a:rPr>
              <a:t>OU-based GPOs with intentional </a:t>
            </a:r>
            <a:r>
              <a:rPr lang="en-US" sz="2000" b="1" err="1">
                <a:ea typeface="+mn-lt"/>
                <a:cs typeface="+mn-lt"/>
              </a:rPr>
              <a:t>misconfigs</a:t>
            </a:r>
            <a:r>
              <a:rPr lang="en-US" sz="2000">
                <a:ea typeface="+mn-lt"/>
                <a:cs typeface="+mn-lt"/>
              </a:rPr>
              <a:t> (this proves attacker mindset).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Adds </a:t>
            </a:r>
            <a:r>
              <a:rPr lang="en-US" sz="2000" b="1">
                <a:ea typeface="+mn-lt"/>
                <a:cs typeface="+mn-lt"/>
              </a:rPr>
              <a:t>Organizational Units (OUs)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err="1">
                <a:latin typeface="Consolas"/>
              </a:rPr>
              <a:t>WorkstationUsers</a:t>
            </a:r>
            <a:r>
              <a:rPr lang="en-US" sz="2000">
                <a:latin typeface="Consolas"/>
              </a:rPr>
              <a:t> OU</a:t>
            </a:r>
            <a:r>
              <a:rPr lang="en-US" sz="2000">
                <a:ea typeface="+mn-lt"/>
                <a:cs typeface="+mn-lt"/>
              </a:rPr>
              <a:t> → user policies.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latin typeface="Consolas"/>
              </a:rPr>
              <a:t>Workstations OU</a:t>
            </a:r>
            <a:r>
              <a:rPr lang="en-US" sz="2000">
                <a:ea typeface="+mn-lt"/>
                <a:cs typeface="+mn-lt"/>
              </a:rPr>
              <a:t> → computer policies.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Applies </a:t>
            </a:r>
            <a:r>
              <a:rPr lang="en-US" sz="2000" b="1">
                <a:ea typeface="+mn-lt"/>
                <a:cs typeface="+mn-lt"/>
              </a:rPr>
              <a:t>different GPOs per OU</a:t>
            </a:r>
            <a:r>
              <a:rPr lang="en-US" sz="2000">
                <a:ea typeface="+mn-lt"/>
                <a:cs typeface="+mn-lt"/>
              </a:rPr>
              <a:t> (more advanced).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 include </a:t>
            </a:r>
            <a:r>
              <a:rPr lang="en-US" sz="2000" b="1">
                <a:ea typeface="+mn-lt"/>
                <a:cs typeface="+mn-lt"/>
              </a:rPr>
              <a:t>intentional </a:t>
            </a:r>
            <a:r>
              <a:rPr lang="en-US" sz="2000" b="1" err="1">
                <a:ea typeface="+mn-lt"/>
                <a:cs typeface="+mn-lt"/>
              </a:rPr>
              <a:t>misconfigs</a:t>
            </a:r>
            <a:r>
              <a:rPr lang="en-US" sz="2000">
                <a:ea typeface="+mn-lt"/>
                <a:cs typeface="+mn-lt"/>
              </a:rPr>
              <a:t> (like RDP enabled, blank admin password) → these are </a:t>
            </a:r>
            <a:r>
              <a:rPr lang="en-US" sz="2000" i="1">
                <a:ea typeface="+mn-lt"/>
                <a:cs typeface="+mn-lt"/>
              </a:rPr>
              <a:t>for my Red Team attacks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Expands </a:t>
            </a:r>
            <a:r>
              <a:rPr lang="en-US" sz="2000" b="1">
                <a:ea typeface="+mn-lt"/>
                <a:cs typeface="+mn-lt"/>
              </a:rPr>
              <a:t>auditing</a:t>
            </a:r>
            <a:r>
              <a:rPr lang="en-US" sz="2000">
                <a:ea typeface="+mn-lt"/>
                <a:cs typeface="+mn-lt"/>
              </a:rPr>
              <a:t> and </a:t>
            </a:r>
            <a:r>
              <a:rPr lang="en-US" sz="2000" b="1">
                <a:ea typeface="+mn-lt"/>
                <a:cs typeface="+mn-lt"/>
              </a:rPr>
              <a:t>log sizes</a:t>
            </a:r>
            <a:r>
              <a:rPr lang="en-US" sz="2000">
                <a:ea typeface="+mn-lt"/>
                <a:cs typeface="+mn-lt"/>
              </a:rPr>
              <a:t> → so my Splunk/Blue Team analysis has data.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Purpose: build a </a:t>
            </a:r>
            <a:r>
              <a:rPr lang="en-US" sz="2000" b="1">
                <a:ea typeface="+mn-lt"/>
                <a:cs typeface="+mn-lt"/>
              </a:rPr>
              <a:t>realistic enterprise setup</a:t>
            </a:r>
            <a:r>
              <a:rPr lang="en-US" sz="2000">
                <a:ea typeface="+mn-lt"/>
                <a:cs typeface="+mn-lt"/>
              </a:rPr>
              <a:t> where Blue vs Red team makes sense.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05506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9318-E9B8-1D6E-E9CC-C85DB7BB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00638"/>
            <a:ext cx="10923934" cy="648197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Splunk Lab Setup (VirtualBox)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940F7-9C36-1B0D-D947-E616C960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4EC9-9393-43FE-C000-C35725C8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C53B2-FD24-8F4D-CCF4-691CBB3DC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32" y="821792"/>
            <a:ext cx="5473402" cy="603132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/>
              <a:t>Environment Setup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Install </a:t>
            </a:r>
            <a:r>
              <a:rPr lang="en-US" b="1">
                <a:ea typeface="+mn-lt"/>
                <a:cs typeface="+mn-lt"/>
              </a:rPr>
              <a:t>VirtualBox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Create </a:t>
            </a:r>
            <a:r>
              <a:rPr lang="en-US" b="1">
                <a:ea typeface="+mn-lt"/>
                <a:cs typeface="+mn-lt"/>
              </a:rPr>
              <a:t>Kali Linux </a:t>
            </a:r>
            <a:r>
              <a:rPr lang="en-US">
                <a:ea typeface="+mn-lt"/>
                <a:cs typeface="+mn-lt"/>
              </a:rPr>
              <a:t>(for Splunk Enterprise)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Create </a:t>
            </a:r>
            <a:r>
              <a:rPr lang="en-US" b="1">
                <a:ea typeface="+mn-lt"/>
                <a:cs typeface="+mn-lt"/>
              </a:rPr>
              <a:t>Windows Server 2019 VM</a:t>
            </a:r>
            <a:r>
              <a:rPr lang="en-US">
                <a:ea typeface="+mn-lt"/>
                <a:cs typeface="+mn-lt"/>
              </a:rPr>
              <a:t> (for testing forwarder)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Create </a:t>
            </a:r>
            <a:r>
              <a:rPr lang="en-US" b="1">
                <a:ea typeface="+mn-lt"/>
                <a:cs typeface="+mn-lt"/>
              </a:rPr>
              <a:t>Windows 10 Client VM</a:t>
            </a:r>
            <a:r>
              <a:rPr lang="en-US">
                <a:ea typeface="+mn-lt"/>
                <a:cs typeface="+mn-lt"/>
              </a:rPr>
              <a:t> (for testing forwarder)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Configure </a:t>
            </a:r>
            <a:r>
              <a:rPr lang="en-US" b="1">
                <a:ea typeface="+mn-lt"/>
                <a:cs typeface="+mn-lt"/>
              </a:rPr>
              <a:t>network adapters</a:t>
            </a:r>
            <a:r>
              <a:rPr lang="en-US">
                <a:ea typeface="+mn-lt"/>
                <a:cs typeface="+mn-lt"/>
              </a:rPr>
              <a:t> (Host-Only + Bridged, promiscuous mode allow all)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Install </a:t>
            </a:r>
            <a:r>
              <a:rPr lang="en-US" b="1">
                <a:ea typeface="+mn-lt"/>
                <a:cs typeface="+mn-lt"/>
              </a:rPr>
              <a:t>Guest Additions</a:t>
            </a:r>
            <a:r>
              <a:rPr lang="en-US">
                <a:ea typeface="+mn-lt"/>
                <a:cs typeface="+mn-lt"/>
              </a:rPr>
              <a:t> + enable </a:t>
            </a:r>
            <a:r>
              <a:rPr lang="en-US" b="1">
                <a:ea typeface="+mn-lt"/>
                <a:cs typeface="+mn-lt"/>
              </a:rPr>
              <a:t>Shared Folder</a:t>
            </a:r>
            <a:endParaRPr lang="en-US"/>
          </a:p>
          <a:p>
            <a:pPr marL="0" indent="0">
              <a:buNone/>
            </a:pPr>
            <a:r>
              <a:rPr lang="en-US" b="1"/>
              <a:t>Splunk Enterprise (Indexer) Setup on Kali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Download &amp; install Splunk Enterprise (</a:t>
            </a:r>
            <a:r>
              <a:rPr lang="en-US" err="1">
                <a:latin typeface="Consolas"/>
              </a:rPr>
              <a:t>splunk.deb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Start Splunk Enterprise service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Access </a:t>
            </a:r>
            <a:r>
              <a:rPr lang="en-US" b="1">
                <a:ea typeface="+mn-lt"/>
                <a:cs typeface="+mn-lt"/>
              </a:rPr>
              <a:t>Splunk Web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>
                <a:latin typeface="Consolas"/>
                <a:hlinkClick r:id="rId2"/>
              </a:rPr>
              <a:t>http://127.0.0.1:8000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[✅] Enable </a:t>
            </a:r>
            <a:r>
              <a:rPr lang="en-US" b="1">
                <a:ea typeface="+mn-lt"/>
                <a:cs typeface="+mn-lt"/>
              </a:rPr>
              <a:t>receiving port 9997</a:t>
            </a:r>
            <a:r>
              <a:rPr lang="en-US">
                <a:ea typeface="+mn-lt"/>
                <a:cs typeface="+mn-lt"/>
              </a:rPr>
              <a:t> for forwarders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[⚠️] Verify forwarder connections — currently not showing in </a:t>
            </a:r>
            <a:r>
              <a:rPr lang="en-US">
                <a:latin typeface="Consolas"/>
              </a:rPr>
              <a:t>list forward-server</a:t>
            </a:r>
          </a:p>
          <a:p>
            <a:pPr>
              <a:buNone/>
            </a:pPr>
            <a:r>
              <a:rPr lang="en-US" b="1"/>
              <a:t>Firewall / Network Config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Open port </a:t>
            </a:r>
            <a:r>
              <a:rPr lang="en-US">
                <a:latin typeface="Consolas"/>
              </a:rPr>
              <a:t>9997</a:t>
            </a:r>
            <a:r>
              <a:rPr lang="en-US">
                <a:ea typeface="+mn-lt"/>
                <a:cs typeface="+mn-lt"/>
              </a:rPr>
              <a:t> on Kali (</a:t>
            </a:r>
            <a:r>
              <a:rPr lang="en-US" err="1">
                <a:ea typeface="+mn-lt"/>
                <a:cs typeface="+mn-lt"/>
              </a:rPr>
              <a:t>ufw</a:t>
            </a:r>
            <a:r>
              <a:rPr lang="en-US">
                <a:ea typeface="+mn-lt"/>
                <a:cs typeface="+mn-lt"/>
              </a:rPr>
              <a:t> + iptables confirmed)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Splunk listening on </a:t>
            </a:r>
            <a:r>
              <a:rPr lang="en-US">
                <a:latin typeface="Consolas"/>
              </a:rPr>
              <a:t>0.0.0.0:9997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>
                <a:latin typeface="Consolas"/>
              </a:rPr>
              <a:t>ss -</a:t>
            </a:r>
            <a:r>
              <a:rPr lang="en-US" err="1">
                <a:latin typeface="Consolas"/>
              </a:rPr>
              <a:t>tlnp</a:t>
            </a:r>
            <a:r>
              <a:rPr lang="en-US">
                <a:ea typeface="+mn-lt"/>
                <a:cs typeface="+mn-lt"/>
              </a:rPr>
              <a:t> check)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B2CE3-0D98-F8C0-68B0-665F4B3D3D42}"/>
              </a:ext>
            </a:extLst>
          </p:cNvPr>
          <p:cNvSpPr txBox="1"/>
          <p:nvPr/>
        </p:nvSpPr>
        <p:spPr>
          <a:xfrm>
            <a:off x="6050643" y="834572"/>
            <a:ext cx="6135911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Splunk Universal Forwarder Setup (Win Server 2019 &amp; Win10 Client)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Install </a:t>
            </a:r>
            <a:r>
              <a:rPr lang="en-US" b="1">
                <a:ea typeface="+mn-lt"/>
                <a:cs typeface="+mn-lt"/>
              </a:rPr>
              <a:t>Splunk Universal Forwarder</a:t>
            </a:r>
            <a:r>
              <a:rPr lang="en-US">
                <a:ea typeface="+mn-lt"/>
                <a:cs typeface="+mn-lt"/>
              </a:rPr>
              <a:t> on both VMs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Configure </a:t>
            </a:r>
            <a:r>
              <a:rPr lang="en-US" err="1">
                <a:latin typeface="Consolas"/>
              </a:rPr>
              <a:t>outputs.conf</a:t>
            </a:r>
            <a:r>
              <a:rPr lang="en-US">
                <a:ea typeface="+mn-lt"/>
                <a:cs typeface="+mn-lt"/>
              </a:rPr>
              <a:t> to point to Kali (</a:t>
            </a:r>
            <a:r>
              <a:rPr lang="en-US">
                <a:latin typeface="Consolas"/>
              </a:rPr>
              <a:t>192.168.**.*:9997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Configure </a:t>
            </a:r>
            <a:r>
              <a:rPr lang="en-US" err="1">
                <a:latin typeface="Consolas"/>
              </a:rPr>
              <a:t>inputs.conf</a:t>
            </a:r>
            <a:r>
              <a:rPr lang="en-US">
                <a:ea typeface="+mn-lt"/>
                <a:cs typeface="+mn-lt"/>
              </a:rPr>
              <a:t> to capture: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Application Logs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System Logs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Security Logs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Splunk internal logs (</a:t>
            </a:r>
            <a:r>
              <a:rPr lang="en-US">
                <a:latin typeface="Consolas"/>
              </a:rPr>
              <a:t>var\log\</a:t>
            </a:r>
            <a:r>
              <a:rPr lang="en-US" err="1">
                <a:latin typeface="Consolas"/>
              </a:rPr>
              <a:t>splunk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Restart Splunk Forwarder services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[⚠️] Connection to indexer not visible yet</a:t>
            </a:r>
            <a:endParaRPr lang="en-US"/>
          </a:p>
          <a:p>
            <a:r>
              <a:rPr lang="en-US" b="1"/>
              <a:t>Firewall / Network Config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Open port </a:t>
            </a:r>
            <a:r>
              <a:rPr lang="en-US">
                <a:latin typeface="Consolas"/>
              </a:rPr>
              <a:t>9997</a:t>
            </a:r>
            <a:r>
              <a:rPr lang="en-US">
                <a:ea typeface="+mn-lt"/>
                <a:cs typeface="+mn-lt"/>
              </a:rPr>
              <a:t> on Kali (</a:t>
            </a:r>
            <a:r>
              <a:rPr lang="en-US" err="1">
                <a:ea typeface="+mn-lt"/>
                <a:cs typeface="+mn-lt"/>
              </a:rPr>
              <a:t>ufw</a:t>
            </a:r>
            <a:r>
              <a:rPr lang="en-US">
                <a:ea typeface="+mn-lt"/>
                <a:cs typeface="+mn-lt"/>
              </a:rPr>
              <a:t> + iptables confirmed)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[✅] Splunk listening on </a:t>
            </a:r>
            <a:r>
              <a:rPr lang="en-US">
                <a:latin typeface="Consolas"/>
              </a:rPr>
              <a:t>0.0.0.0:9997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>
                <a:latin typeface="Consolas"/>
              </a:rPr>
              <a:t>ss -</a:t>
            </a:r>
            <a:r>
              <a:rPr lang="en-US" err="1">
                <a:latin typeface="Consolas"/>
              </a:rPr>
              <a:t>tlnp</a:t>
            </a:r>
            <a:r>
              <a:rPr lang="en-US">
                <a:ea typeface="+mn-lt"/>
                <a:cs typeface="+mn-lt"/>
              </a:rPr>
              <a:t> check)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[⚠️] Windows forwarder telnet to Kali on port </a:t>
            </a:r>
            <a:r>
              <a:rPr lang="en-US">
                <a:latin typeface="Consolas"/>
              </a:rPr>
              <a:t>9997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failing</a:t>
            </a:r>
            <a:r>
              <a:rPr lang="en-US">
                <a:ea typeface="+mn-lt"/>
                <a:cs typeface="+mn-lt"/>
              </a:rPr>
              <a:t> (needs deeper network debug)</a:t>
            </a:r>
            <a:endParaRPr lang="en-US"/>
          </a:p>
          <a:p>
            <a:r>
              <a:rPr lang="en-US"/>
              <a:t>[⚠️] Windows forwarder telnet to Kali on port </a:t>
            </a:r>
            <a:r>
              <a:rPr lang="en-US">
                <a:latin typeface="Consolas"/>
              </a:rPr>
              <a:t>9997</a:t>
            </a:r>
            <a:r>
              <a:rPr lang="en-US"/>
              <a:t> </a:t>
            </a:r>
            <a:r>
              <a:rPr lang="en-US" b="1"/>
              <a:t>failing</a:t>
            </a:r>
            <a:r>
              <a:rPr lang="en-US"/>
              <a:t> (needs deeper network debug)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81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D57B-1C94-A136-384F-34CFB4FC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30" y="366715"/>
            <a:ext cx="10923934" cy="706813"/>
          </a:xfrm>
        </p:spPr>
        <p:txBody>
          <a:bodyPr/>
          <a:lstStyle/>
          <a:p>
            <a:r>
              <a:rPr lang="en-US" u="sng">
                <a:ea typeface="+mj-lt"/>
                <a:cs typeface="+mj-lt"/>
              </a:rPr>
              <a:t>Security Logs / SIEM Forwarding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DEE56-C5D0-5B2E-CDB4-9EF9F3D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A7247-6C97-1E40-326D-A6E7846E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7F7086-23C2-A156-9249-C8A1EF95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045090"/>
            <a:ext cx="10923934" cy="5773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Splunk Enterprise on Kali (bare-metal host) ✅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Splunk Universal Forwarders installed on Server 2019 + Win10 ✅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Config files (</a:t>
            </a:r>
            <a:r>
              <a:rPr lang="en-US" err="1">
                <a:latin typeface="Consolas"/>
              </a:rPr>
              <a:t>inputs.conf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</a:rPr>
              <a:t>outputs.conf</a:t>
            </a:r>
            <a:r>
              <a:rPr lang="en-US">
                <a:ea typeface="+mn-lt"/>
                <a:cs typeface="+mn-lt"/>
              </a:rPr>
              <a:t>) ✅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Firewall/port 9997 opened ✅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Issue</a:t>
            </a:r>
            <a:r>
              <a:rPr lang="en-US">
                <a:ea typeface="+mn-lt"/>
                <a:cs typeface="+mn-lt"/>
              </a:rPr>
              <a:t>: Forwarders not yet showing in Splunk (</a:t>
            </a:r>
            <a:r>
              <a:rPr lang="en-US">
                <a:latin typeface="Consolas"/>
              </a:rPr>
              <a:t>list forward-server</a:t>
            </a:r>
            <a:r>
              <a:rPr lang="en-US">
                <a:ea typeface="+mn-lt"/>
                <a:cs typeface="+mn-lt"/>
              </a:rPr>
              <a:t> = None) ❌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Next: Debug connectivity (Windows → Kali on 9997) so logs forward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RESULTS SUMMARY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Environment ✅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Indexer install ✅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Forwarder installs ✅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Config files ✅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Networking partly ✅ (ping works, telnet fails)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Verification ❌ (still pending)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45B7D2-F7C3-1C4E-A49E-1D31336C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64" y="3634398"/>
            <a:ext cx="6028349" cy="30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3DA8-3E25-66EF-0C22-444A4B51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1" y="352794"/>
            <a:ext cx="10705103" cy="681901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Security Baseline Group Policy Project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23F62-4F9C-AA62-11E9-AF6B3D67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B79C-DE43-3F01-3BE3-B1C4B80D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420C9B-86D2-A709-1386-63C52BCF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61" y="1220937"/>
            <a:ext cx="5472703" cy="5451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ea typeface="+mn-lt"/>
                <a:cs typeface="+mn-lt"/>
              </a:rPr>
              <a:t>Design &amp; enforce GPOs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 dirty="0"/>
          </a:p>
          <a:p>
            <a:pPr algn="ctr"/>
            <a:r>
              <a:rPr lang="en-US" sz="2000" dirty="0">
                <a:ea typeface="+mn-lt"/>
                <a:cs typeface="+mn-lt"/>
              </a:rPr>
              <a:t>Password complexity &amp; lockout policies</a:t>
            </a:r>
            <a:endParaRPr lang="en-US" sz="2000" dirty="0"/>
          </a:p>
          <a:p>
            <a:pPr algn="ctr"/>
            <a:r>
              <a:rPr lang="en-US" sz="2000" dirty="0">
                <a:ea typeface="+mn-lt"/>
                <a:cs typeface="+mn-lt"/>
              </a:rPr>
              <a:t>Desktop restrictions</a:t>
            </a:r>
            <a:endParaRPr lang="en-US" sz="2000" dirty="0"/>
          </a:p>
          <a:p>
            <a:pPr algn="ctr"/>
            <a:r>
              <a:rPr lang="en-US" sz="2000" dirty="0">
                <a:ea typeface="+mn-lt"/>
                <a:cs typeface="+mn-lt"/>
              </a:rPr>
              <a:t>Login banners</a:t>
            </a:r>
            <a:endParaRPr lang="en-US" sz="2000" dirty="0"/>
          </a:p>
          <a:p>
            <a:pPr algn="ctr"/>
            <a:r>
              <a:rPr lang="en-US" sz="2000" dirty="0">
                <a:ea typeface="+mn-lt"/>
                <a:cs typeface="+mn-lt"/>
              </a:rPr>
              <a:t>Audit policies (so logs flow to Splunk)</a:t>
            </a:r>
          </a:p>
          <a:p>
            <a:pPr marL="0" indent="0" algn="ctr">
              <a:buNone/>
            </a:pPr>
            <a:r>
              <a:rPr lang="en-US" sz="2000" b="1" dirty="0">
                <a:ea typeface="+mn-lt"/>
                <a:cs typeface="+mn-lt"/>
              </a:rPr>
              <a:t>Objectives:</a:t>
            </a:r>
            <a:endParaRPr lang="en-US" b="1" dirty="0"/>
          </a:p>
          <a:p>
            <a:pPr algn="ctr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Group Policy</a:t>
            </a:r>
          </a:p>
          <a:p>
            <a:pPr algn="ctr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File Server permissions</a:t>
            </a:r>
          </a:p>
          <a:p>
            <a:pPr algn="ctr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DNS/DHCP setup</a:t>
            </a:r>
          </a:p>
          <a:p>
            <a:pPr algn="ctr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Fix forwarder-to-Splunk connectivity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E6FC5-2731-484E-CCCE-7A41683BA9DF}"/>
              </a:ext>
            </a:extLst>
          </p:cNvPr>
          <p:cNvSpPr txBox="1"/>
          <p:nvPr/>
        </p:nvSpPr>
        <p:spPr>
          <a:xfrm>
            <a:off x="6381750" y="85725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C574A-6DA3-E1C2-46AF-72995D337BF3}"/>
              </a:ext>
            </a:extLst>
          </p:cNvPr>
          <p:cNvSpPr txBox="1"/>
          <p:nvPr/>
        </p:nvSpPr>
        <p:spPr>
          <a:xfrm>
            <a:off x="6082324" y="1227017"/>
            <a:ext cx="5918196" cy="5285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So far Achieved</a:t>
            </a:r>
            <a:r>
              <a:rPr lang="en-US" dirty="0"/>
              <a:t>: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Domain setup + integration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Splunk Enterprise installed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Universal Forwarders installed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Config files placed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Firewall opened</a:t>
            </a:r>
          </a:p>
          <a:p>
            <a:pPr marL="228600" indent="-228600"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Baseline GPO: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b="1" dirty="0"/>
              <a:t>Applies at the domain level</a:t>
            </a:r>
            <a:r>
              <a:rPr lang="en-US" dirty="0"/>
              <a:t> (no OU breakdown yet).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Focused on </a:t>
            </a:r>
            <a:r>
              <a:rPr lang="en-US" b="1" dirty="0"/>
              <a:t>best-practice security hardening</a:t>
            </a:r>
            <a:r>
              <a:rPr lang="en-US" dirty="0"/>
              <a:t>:</a:t>
            </a:r>
          </a:p>
          <a:p>
            <a:pPr marL="742950" lvl="1" indent="-285750" algn="ctr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/>
              <a:t>Passwords, lockout, auditing, restrictions.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Purpose: show recruiters you know how to </a:t>
            </a:r>
            <a:r>
              <a:rPr lang="en-US" b="1" dirty="0"/>
              <a:t>secure an AD environment</a:t>
            </a:r>
            <a:r>
              <a:rPr lang="en-US" dirty="0"/>
              <a:t> like a sysadmin would.</a:t>
            </a:r>
          </a:p>
        </p:txBody>
      </p:sp>
    </p:spTree>
    <p:extLst>
      <p:ext uri="{BB962C8B-B14F-4D97-AF65-F5344CB8AC3E}">
        <p14:creationId xmlns:p14="http://schemas.microsoft.com/office/powerpoint/2010/main" val="11614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5418-266A-F20A-8791-45255CE3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05" y="327638"/>
            <a:ext cx="10438159" cy="726106"/>
          </a:xfrm>
        </p:spPr>
        <p:txBody>
          <a:bodyPr>
            <a:normAutofit/>
          </a:bodyPr>
          <a:lstStyle/>
          <a:p>
            <a:r>
              <a:rPr lang="en-US" u="sng"/>
              <a:t>Baseline Group Policy Management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E9D68-3250-112B-F091-5C26EFE8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72BF8-865A-554C-08CB-0B155DB8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61CAA-AC4C-8263-9B31-7596E8CB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054860"/>
            <a:ext cx="5492241" cy="56272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Password &amp; Account Lockout Policy</a:t>
            </a:r>
            <a:endParaRPr lang="en-US" sz="1800" b="1" dirty="0"/>
          </a:p>
          <a:p>
            <a:pPr algn="ctr"/>
            <a:r>
              <a:rPr lang="en-US" sz="1800" dirty="0">
                <a:ea typeface="+mn-lt"/>
                <a:cs typeface="+mn-lt"/>
              </a:rPr>
              <a:t>Password Policy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Enforce password history: 24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Maximum password age: 30 days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Audit Logging (for SIEM later)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User Restrictions (Demo Value)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Minimum password length: 10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Complexity: Enabled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Account Lockout Policy</a:t>
            </a:r>
            <a:endParaRPr lang="en-US" sz="1800" b="1" dirty="0"/>
          </a:p>
          <a:p>
            <a:pPr algn="ctr"/>
            <a:r>
              <a:rPr lang="en-US" sz="1800" dirty="0">
                <a:ea typeface="+mn-lt"/>
                <a:cs typeface="+mn-lt"/>
              </a:rPr>
              <a:t>Lockout threshold: 3 invalid attempts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Lockout duration: 15 minutes</a:t>
            </a:r>
            <a:endParaRPr lang="en-US" sz="1800" dirty="0"/>
          </a:p>
          <a:p>
            <a:pPr algn="ctr"/>
            <a:r>
              <a:rPr lang="en-US" sz="1800" dirty="0">
                <a:ea typeface="+mn-lt"/>
                <a:cs typeface="+mn-lt"/>
              </a:rPr>
              <a:t>Reset lockout counter after: 15 minutes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B42E4-AB83-3E6D-A8AF-191B64552880}"/>
              </a:ext>
            </a:extLst>
          </p:cNvPr>
          <p:cNvSpPr txBox="1"/>
          <p:nvPr/>
        </p:nvSpPr>
        <p:spPr>
          <a:xfrm>
            <a:off x="6155973" y="1566002"/>
            <a:ext cx="5781049" cy="44283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These settings prove I have hardened authentication.</a:t>
            </a:r>
            <a:endParaRPr lang="en-US" b="1"/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Prohibit access to Control Panel → Enabled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Link GPO to Domain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Lock down Task Manager, CMD, and Desktop wallpaper.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Now I have: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Hardened passwords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Lockout policy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Auditing enabled</a:t>
            </a:r>
          </a:p>
          <a:p>
            <a:pPr marL="285750" indent="-285750" algn="ctr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/>
              <a:t>User restrictions</a:t>
            </a:r>
          </a:p>
        </p:txBody>
      </p:sp>
    </p:spTree>
    <p:extLst>
      <p:ext uri="{BB962C8B-B14F-4D97-AF65-F5344CB8AC3E}">
        <p14:creationId xmlns:p14="http://schemas.microsoft.com/office/powerpoint/2010/main" val="1417553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55FC-EEF5-FAEE-AC80-1831A688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49" y="314056"/>
            <a:ext cx="6968969" cy="442961"/>
          </a:xfrm>
        </p:spPr>
        <p:txBody>
          <a:bodyPr>
            <a:normAutofit fontScale="90000"/>
          </a:bodyPr>
          <a:lstStyle/>
          <a:p>
            <a:r>
              <a:rPr lang="en-US" u="sng"/>
              <a:t>File server permissions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9D126-6B6E-2830-2031-A65D8BDC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B0736-3939-907B-9BB0-0ADAB8EA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B68BB1-3901-B11A-83CF-31E783AF0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80" y="999252"/>
            <a:ext cx="5761384" cy="56904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Objectives</a:t>
            </a:r>
            <a:r>
              <a:rPr lang="en-US">
                <a:ea typeface="+mn-lt"/>
                <a:cs typeface="+mn-lt"/>
              </a:rPr>
              <a:t>: This gives me a </a:t>
            </a:r>
            <a:r>
              <a:rPr lang="en-US" b="1">
                <a:ea typeface="+mn-lt"/>
                <a:cs typeface="+mn-lt"/>
              </a:rPr>
              <a:t>realistic corporate shared drive</a:t>
            </a:r>
            <a:r>
              <a:rPr lang="en-US">
                <a:ea typeface="+mn-lt"/>
                <a:cs typeface="+mn-lt"/>
              </a:rPr>
              <a:t> for users.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I’ll enforce </a:t>
            </a:r>
            <a:r>
              <a:rPr lang="en-US" b="1">
                <a:ea typeface="+mn-lt"/>
                <a:cs typeface="+mn-lt"/>
              </a:rPr>
              <a:t>least privilege access</a:t>
            </a:r>
            <a:r>
              <a:rPr lang="en-US">
                <a:ea typeface="+mn-lt"/>
                <a:cs typeface="+mn-lt"/>
              </a:rPr>
              <a:t> (Blue Team).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I’ll also plant a </a:t>
            </a:r>
            <a:r>
              <a:rPr lang="en-US" b="1">
                <a:ea typeface="+mn-lt"/>
                <a:cs typeface="+mn-lt"/>
              </a:rPr>
              <a:t>misconfigured share</a:t>
            </a:r>
            <a:r>
              <a:rPr lang="en-US">
                <a:ea typeface="+mn-lt"/>
                <a:cs typeface="+mn-lt"/>
              </a:rPr>
              <a:t> for Red Team exploitation.</a:t>
            </a:r>
          </a:p>
          <a:p>
            <a:pPr marL="0" indent="0">
              <a:buNone/>
            </a:pPr>
            <a:r>
              <a:rPr lang="en-US" b="1" u="sng"/>
              <a:t>Execution Stages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Set Up the File Server Role</a:t>
            </a:r>
          </a:p>
          <a:p>
            <a:pPr marL="285750" indent="-285750"/>
            <a:r>
              <a:rPr lang="en-US">
                <a:ea typeface="+mn-lt"/>
                <a:cs typeface="+mn-lt"/>
              </a:rPr>
              <a:t>Create the Shared Folders &gt; Share the Folder &gt; NTFS Security (Folder Permissions)  </a:t>
            </a:r>
          </a:p>
          <a:p>
            <a:pPr marL="285750" indent="-285750"/>
            <a:r>
              <a:rPr lang="en-US">
                <a:ea typeface="+mn-lt"/>
                <a:cs typeface="+mn-lt"/>
              </a:rPr>
              <a:t>Configure NTFS &amp; Share Permissions &gt; Enable Auditing (so access shows up in logs) </a:t>
            </a:r>
          </a:p>
          <a:p>
            <a:pPr marL="285750" indent="-285750"/>
            <a:r>
              <a:rPr lang="en-US">
                <a:ea typeface="+mn-lt"/>
                <a:cs typeface="+mn-lt"/>
              </a:rPr>
              <a:t>Group Membership &gt; Test from Win10 Client </a:t>
            </a:r>
          </a:p>
          <a:p>
            <a:pPr>
              <a:buNone/>
            </a:pPr>
            <a:r>
              <a:rPr lang="en-US" b="1" u="sng"/>
              <a:t>Outcome:</a:t>
            </a:r>
            <a:endParaRPr lang="en-US"/>
          </a:p>
          <a:p>
            <a:r>
              <a:rPr lang="en-US"/>
              <a:t>Users</a:t>
            </a:r>
            <a:r>
              <a:rPr lang="en-US">
                <a:ea typeface="+mn-lt"/>
                <a:cs typeface="+mn-lt"/>
              </a:rPr>
              <a:t> see only the shares they’re supposed to.</a:t>
            </a:r>
          </a:p>
          <a:p>
            <a:r>
              <a:rPr lang="en-US">
                <a:ea typeface="+mn-lt"/>
                <a:cs typeface="+mn-lt"/>
              </a:rPr>
              <a:t>HR can’t access IT files, IT can’t access HR files.</a:t>
            </a:r>
          </a:p>
          <a:p>
            <a:r>
              <a:rPr lang="en-US">
                <a:ea typeface="+mn-lt"/>
                <a:cs typeface="+mn-lt"/>
              </a:rPr>
              <a:t>Public share is safe (read-only).</a:t>
            </a:r>
          </a:p>
          <a:p>
            <a:r>
              <a:rPr lang="en-US">
                <a:ea typeface="+mn-lt"/>
                <a:cs typeface="+mn-lt"/>
              </a:rPr>
              <a:t>Finance share is wide open → attacker goldmine.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F7B0D4-A18E-A568-DB4C-13BB707D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57" y="3226687"/>
            <a:ext cx="3899807" cy="3366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1DDC1-4227-D02C-9F2B-7EB6F8B3A3F5}"/>
              </a:ext>
            </a:extLst>
          </p:cNvPr>
          <p:cNvSpPr txBox="1"/>
          <p:nvPr/>
        </p:nvSpPr>
        <p:spPr>
          <a:xfrm>
            <a:off x="6364558" y="758979"/>
            <a:ext cx="5476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ea typeface="+mn-lt"/>
                <a:cs typeface="+mn-lt"/>
              </a:rPr>
              <a:t>Outcome</a:t>
            </a:r>
            <a:r>
              <a:rPr lang="en-US" u="sng">
                <a:ea typeface="+mn-lt"/>
                <a:cs typeface="+mn-lt"/>
              </a:rPr>
              <a:t>:</a:t>
            </a:r>
            <a:endParaRPr lang="en-US" u="sng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Shared folder (</a:t>
            </a:r>
            <a:r>
              <a:rPr lang="en-US">
                <a:latin typeface="Consolas"/>
                <a:hlinkClick r:id="rId3"/>
              </a:rPr>
              <a:t>\\FileServer\SharedData</a:t>
            </a:r>
            <a:r>
              <a:rPr lang="en-US">
                <a:ea typeface="+mn-lt"/>
                <a:cs typeface="+mn-lt"/>
              </a:rPr>
              <a:t>) is live the screenshot is confirmation from WIN10.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Permissions applied successfully.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Misconfig</a:t>
            </a:r>
            <a:r>
              <a:rPr lang="en-US">
                <a:ea typeface="+mn-lt"/>
                <a:cs typeface="+mn-lt"/>
              </a:rPr>
              <a:t> option (extra Modify rights) available for Phase 2 attacks.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Auditing enabled → logs will feed into Splunk later.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3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D1B0-9932-ACDC-DF77-9221C118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5" y="541638"/>
            <a:ext cx="8724199" cy="468113"/>
          </a:xfrm>
        </p:spPr>
        <p:txBody>
          <a:bodyPr>
            <a:normAutofit fontScale="90000"/>
          </a:bodyPr>
          <a:lstStyle/>
          <a:p>
            <a:r>
              <a:rPr lang="en-US" sz="3600" u="sng"/>
              <a:t>THIS LAB GOALS AND PURPOSE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2410-AE31-8D32-961C-3D9D055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71F2-2095-0290-B679-DD9DAC47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3670D-CA84-C879-3D4D-CB16DFC8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58" y="1180569"/>
            <a:ext cx="10061294" cy="5488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/>
              <a:t>Emulate Attacker TTPs (</a:t>
            </a:r>
            <a:r>
              <a:rPr lang="en-US" sz="4000" b="1" err="1"/>
              <a:t>Kerberoasting</a:t>
            </a:r>
            <a:r>
              <a:rPr lang="en-US" sz="4000" b="1"/>
              <a:t>, Pass-the-Hash, GPO Abuse).</a:t>
            </a:r>
            <a:endParaRPr lang="en-US" sz="4000"/>
          </a:p>
          <a:p>
            <a:pPr marL="742950" lvl="1" indent="-285750" algn="ctr"/>
            <a:r>
              <a:rPr lang="en-US" sz="1800"/>
              <a:t>Model attack paths with </a:t>
            </a:r>
            <a:r>
              <a:rPr lang="en-US" sz="1800" err="1"/>
              <a:t>BloodHound</a:t>
            </a:r>
            <a:r>
              <a:rPr lang="en-US" sz="1800"/>
              <a:t>/Neo4j.</a:t>
            </a:r>
          </a:p>
          <a:p>
            <a:pPr marL="742950" lvl="1" indent="-285750" algn="ctr"/>
            <a:r>
              <a:rPr lang="en-US" sz="1800"/>
              <a:t>Test privilege escalation (Linux + Windows).</a:t>
            </a:r>
          </a:p>
          <a:p>
            <a:pPr marL="742950" lvl="1" indent="-285750" algn="ctr"/>
            <a:r>
              <a:rPr lang="en-US" sz="1800"/>
              <a:t>Implement remediation strategies (segmentation, GPO hardening, detection engineering)</a:t>
            </a:r>
          </a:p>
          <a:p>
            <a:pPr marL="742950" lvl="1" indent="-285750" algn="ctr">
              <a:buNone/>
            </a:pPr>
            <a:endParaRPr lang="en-US" sz="2000" u="sng"/>
          </a:p>
          <a:p>
            <a:pPr marL="742950" lvl="1" indent="-285750" algn="ctr">
              <a:buNone/>
            </a:pPr>
            <a:r>
              <a:rPr lang="en-US" sz="2000" b="1" u="sng"/>
              <a:t>BUSINESS VALUE</a:t>
            </a:r>
            <a:endParaRPr lang="en-US" sz="1800" b="1"/>
          </a:p>
          <a:p>
            <a:pPr marL="514350" lvl="1" indent="-285750" algn="ctr"/>
            <a:r>
              <a:rPr lang="en-US" sz="1800"/>
              <a:t>This demonstrates Adversary Emulation skills aligned with MITRE ATT&amp;CK.</a:t>
            </a:r>
          </a:p>
          <a:p>
            <a:pPr marL="514350" lvl="1" indent="-285750" algn="ctr"/>
            <a:r>
              <a:rPr lang="en-US" sz="1800"/>
              <a:t>This shows my Ability to Tie Technical Findings to Risk Reduction Metrics (Privilege Path Cuts, Reduced Attack Surface).</a:t>
            </a:r>
          </a:p>
          <a:p>
            <a:pPr marL="514350" lvl="1" indent="-285750" algn="ctr"/>
            <a:r>
              <a:rPr lang="en-US" sz="1800"/>
              <a:t>Directly Maps to Real-World Enterprise security challenges.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4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BB3A-324B-1C4A-AD69-2ED7CE6A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378260"/>
            <a:ext cx="10923934" cy="686387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Configure DHCP on the DC (Server 2019)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49E57-7F2F-9B77-B52A-BFC581DB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F1DEA-2021-713B-4DEB-0E6918E6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6DFF8-B2A7-AEBC-118E-E0F8F768D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238" y="1060695"/>
            <a:ext cx="5481077" cy="560762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This will let my Domain Controller hand out IP addresses automatically to WIN10 Client01 and any future clients.</a:t>
            </a:r>
          </a:p>
          <a:p>
            <a:r>
              <a:rPr lang="en-US">
                <a:ea typeface="+mn-lt"/>
                <a:cs typeface="+mn-lt"/>
              </a:rPr>
              <a:t>Add DHCP Role &gt; Create a New DHCP Scope &gt; Authorize the DHCP Server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DHCP works, now I have </a:t>
            </a:r>
            <a:r>
              <a:rPr lang="en-US" b="1">
                <a:ea typeface="+mn-lt"/>
                <a:cs typeface="+mn-lt"/>
              </a:rPr>
              <a:t>AD + GPO + File Server + DNS + DHCP</a:t>
            </a:r>
            <a:r>
              <a:rPr lang="en-US">
                <a:ea typeface="+mn-lt"/>
                <a:cs typeface="+mn-lt"/>
              </a:rPr>
              <a:t> all live. That have completed my </a:t>
            </a:r>
            <a:r>
              <a:rPr lang="en-US" b="1">
                <a:ea typeface="+mn-lt"/>
                <a:cs typeface="+mn-lt"/>
              </a:rPr>
              <a:t>Phase 1 infrastructure</a:t>
            </a:r>
          </a:p>
          <a:p>
            <a:pPr>
              <a:buNone/>
            </a:pPr>
            <a:r>
              <a:rPr lang="en-US"/>
              <a:t>DHCP Setup </a:t>
            </a: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Deployed and configured a Microsoft DHCP server</a:t>
            </a:r>
            <a:r>
              <a:rPr lang="en-US">
                <a:ea typeface="+mn-lt"/>
                <a:cs typeface="+mn-lt"/>
              </a:rPr>
              <a:t> in a Windows Server 2019 Active Directory lab, creating a </a:t>
            </a:r>
            <a:r>
              <a:rPr lang="en-US" b="1">
                <a:ea typeface="+mn-lt"/>
                <a:cs typeface="+mn-lt"/>
              </a:rPr>
              <a:t>scalable IP address management system</a:t>
            </a:r>
            <a:r>
              <a:rPr lang="en-US">
                <a:ea typeface="+mn-lt"/>
                <a:cs typeface="+mn-lt"/>
              </a:rPr>
              <a:t> with custom scope ranges </a:t>
            </a:r>
            <a:r>
              <a:rPr lang="en-US">
                <a:latin typeface="Consolas"/>
              </a:rPr>
              <a:t>192.168.**.** – 192.168.**.**</a:t>
            </a:r>
            <a:r>
              <a:rPr lang="en-US">
                <a:ea typeface="+mn-lt"/>
                <a:cs typeface="+mn-lt"/>
              </a:rPr>
              <a:t> to ensure efficient address allocation across lab clients.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Optimized network reliability</a:t>
            </a:r>
            <a:r>
              <a:rPr lang="en-US">
                <a:ea typeface="+mn-lt"/>
                <a:cs typeface="+mn-lt"/>
              </a:rPr>
              <a:t> by configuring DHCP exclusions and reservations, preventing IP conflicts, and improving service uptime by </a:t>
            </a:r>
            <a:r>
              <a:rPr lang="en-US" b="1">
                <a:ea typeface="+mn-lt"/>
                <a:cs typeface="+mn-lt"/>
              </a:rPr>
              <a:t>&gt;99% in lab simulations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Integrated </a:t>
            </a:r>
            <a:r>
              <a:rPr lang="en-US" b="1">
                <a:ea typeface="+mn-lt"/>
                <a:cs typeface="+mn-lt"/>
              </a:rPr>
              <a:t>DNS and DHCP services</a:t>
            </a:r>
            <a:r>
              <a:rPr lang="en-US">
                <a:ea typeface="+mn-lt"/>
                <a:cs typeface="+mn-lt"/>
              </a:rPr>
              <a:t> with Active Directory (</a:t>
            </a:r>
            <a:r>
              <a:rPr lang="en-US" err="1">
                <a:latin typeface="Consolas"/>
              </a:rPr>
              <a:t>lab.local</a:t>
            </a:r>
            <a:r>
              <a:rPr lang="en-US">
                <a:ea typeface="+mn-lt"/>
                <a:cs typeface="+mn-lt"/>
              </a:rPr>
              <a:t>), enabling domain-joined clients to dynamically register hostnames, reducing manual DNS updates by </a:t>
            </a:r>
            <a:r>
              <a:rPr lang="en-US" b="1">
                <a:ea typeface="+mn-lt"/>
                <a:cs typeface="+mn-lt"/>
              </a:rPr>
              <a:t>100%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Validated DHCP leases across multiple Windows 10 clients, demonstrating </a:t>
            </a:r>
            <a:r>
              <a:rPr lang="en-US" b="1">
                <a:ea typeface="+mn-lt"/>
                <a:cs typeface="+mn-lt"/>
              </a:rPr>
              <a:t>seamless IP assignment, name resolution, and domain suffix propagation</a:t>
            </a:r>
            <a:r>
              <a:rPr lang="en-US">
                <a:ea typeface="+mn-lt"/>
                <a:cs typeface="+mn-lt"/>
              </a:rPr>
              <a:t>, showcasing the ability to troubleshoot enterprise-grade network issues.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Built documentation and testing workflows mirroring </a:t>
            </a:r>
            <a:r>
              <a:rPr lang="en-US" b="1">
                <a:ea typeface="+mn-lt"/>
                <a:cs typeface="+mn-lt"/>
              </a:rPr>
              <a:t>real-world enterprise network deployments</a:t>
            </a:r>
            <a:r>
              <a:rPr lang="en-US">
                <a:ea typeface="+mn-lt"/>
                <a:cs typeface="+mn-lt"/>
              </a:rPr>
              <a:t>, proving the ability to translate lab configurations into production-ready solutions.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A00E06-D8B8-A9B7-BB67-70CB5D3F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995" y="1071709"/>
            <a:ext cx="5534026" cy="56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95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0B34-C25E-05AF-E01D-6043F667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338675"/>
            <a:ext cx="10943726" cy="1042647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Active Directory Lab – Enterprise Security Blueprint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40903-AD23-E163-A165-638094E4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2124-AEE3-546F-DE53-0CF99C69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C7DD-37EB-E783-01D9-5B251D2F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387267"/>
            <a:ext cx="5273260" cy="5300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           Technical Scope – Phase 1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Active Directory Domain Integration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Deployed </a:t>
            </a:r>
            <a:r>
              <a:rPr lang="en-US" b="1" err="1">
                <a:ea typeface="+mn-lt"/>
                <a:cs typeface="+mn-lt"/>
              </a:rPr>
              <a:t>lab.local</a:t>
            </a:r>
            <a:r>
              <a:rPr lang="en-US" b="1">
                <a:ea typeface="+mn-lt"/>
                <a:cs typeface="+mn-lt"/>
              </a:rPr>
              <a:t> domain</a:t>
            </a:r>
            <a:r>
              <a:rPr lang="en-US">
                <a:ea typeface="+mn-lt"/>
                <a:cs typeface="+mn-lt"/>
              </a:rPr>
              <a:t>, joined Win10 clients, structured OUs.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Proved expertise in domain joins, DNS integration, and troubleshooting replication failures.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Group Policy (GPO) Design &amp; Enforcement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Configured security baselines: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Control Panel restrictions, firewall rules, log auditing.</a:t>
            </a:r>
            <a:endParaRPr lang="en-US"/>
          </a:p>
          <a:p>
            <a:pPr lvl="1"/>
            <a:r>
              <a:rPr lang="en-US" b="1">
                <a:ea typeface="+mn-lt"/>
                <a:cs typeface="+mn-lt"/>
              </a:rPr>
              <a:t>Intentional </a:t>
            </a:r>
            <a:r>
              <a:rPr lang="en-US" b="1" err="1">
                <a:ea typeface="+mn-lt"/>
                <a:cs typeface="+mn-lt"/>
              </a:rPr>
              <a:t>misconfigs</a:t>
            </a:r>
            <a:r>
              <a:rPr lang="en-US">
                <a:ea typeface="+mn-lt"/>
                <a:cs typeface="+mn-lt"/>
              </a:rPr>
              <a:t> (e.g., blank admin password, weak RDP) → to simulate attacker opportunities.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Exported GPO baselines for audit (</a:t>
            </a:r>
            <a:r>
              <a:rPr lang="en-US">
                <a:latin typeface="Consolas"/>
              </a:rPr>
              <a:t>gpresult.html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E87CC-3C24-4D0D-6D49-D5B524355B7E}"/>
              </a:ext>
            </a:extLst>
          </p:cNvPr>
          <p:cNvSpPr txBox="1"/>
          <p:nvPr/>
        </p:nvSpPr>
        <p:spPr>
          <a:xfrm>
            <a:off x="5891162" y="1737541"/>
            <a:ext cx="6018809" cy="49876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File Server Permissions (NTFS &amp; Share-Level)</a:t>
            </a:r>
            <a:endParaRPr lang="en-US">
              <a:solidFill>
                <a:srgbClr val="000000"/>
              </a:solidFill>
              <a:latin typeface="Nunito Sans"/>
              <a:ea typeface="+mn-lt"/>
              <a:cs typeface="Arial"/>
            </a:endParaRPr>
          </a:p>
          <a:p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I Built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department-based shares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with granular NTFS ACLs.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 I Simulated insider threats by testing misconfigured “Everyone” share.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 I Achieved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role-based access enforcement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across multiple user groups.</a:t>
            </a:r>
            <a:endParaRPr lang="en-US"/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DNS / DHCP Services</a:t>
            </a:r>
            <a:endParaRPr lang="en-US"/>
          </a:p>
          <a:p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I Built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Forward &amp; Reverse Lookup Zones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resolving client-to-server by hostname.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I Deployed DHCP scope for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dynamic IP allocation (192.168.**.50–***)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 I Configured DNS fallback &amp; troubleshooting (loopback resolution fixes).</a:t>
            </a:r>
            <a:endParaRPr lang="en-US"/>
          </a:p>
          <a:p>
            <a:pPr marL="228600" lvl="0" indent="-228600" algn="l">
              <a:lnSpc>
                <a:spcPts val="623"/>
              </a:lnSpc>
              <a:buFont typeface="Calibri"/>
              <a:buChar char="-"/>
            </a:pPr>
            <a:endParaRPr lang="en-US" b="0" i="0" u="none" strike="noStrike" baseline="0">
              <a:solidFill>
                <a:srgbClr val="000000"/>
              </a:solidFill>
              <a:latin typeface="Nunito Sans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163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DD67-675E-2A6A-5DC3-CBC6E550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97224"/>
            <a:ext cx="10923934" cy="942565"/>
          </a:xfrm>
        </p:spPr>
        <p:txBody>
          <a:bodyPr>
            <a:noAutofit/>
          </a:bodyPr>
          <a:lstStyle/>
          <a:p>
            <a:r>
              <a:rPr lang="en-US" sz="3200" b="1" u="sng"/>
              <a:t>Phase 1 – Build the Enterprise Environment (Defender side)</a:t>
            </a:r>
            <a:endParaRPr lang="en-US" sz="3200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C1D36-A441-14F0-B148-1BC0CEE0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E4DE7-934B-65F0-91D5-EBA8B8E1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BF610-D2D1-E17D-7B3D-0C19D3A6A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381851"/>
            <a:ext cx="5848728" cy="52868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Domain Integration (DONE)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Domain Controller up and running (</a:t>
            </a:r>
            <a:r>
              <a:rPr lang="en-US" err="1">
                <a:latin typeface="Consolas"/>
              </a:rPr>
              <a:t>lab.local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Win10 client successfully joined to the domain.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</a:t>
            </a:r>
            <a:r>
              <a:rPr lang="en-US" err="1">
                <a:ea typeface="+mn-lt"/>
                <a:cs typeface="+mn-lt"/>
              </a:rPr>
              <a:t>FileServer</a:t>
            </a:r>
            <a:r>
              <a:rPr lang="en-US">
                <a:ea typeface="+mn-lt"/>
                <a:cs typeface="+mn-lt"/>
              </a:rPr>
              <a:t> is domain-joined.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Group Policy Project (DONE)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Security hardening + intentional </a:t>
            </a:r>
            <a:r>
              <a:rPr lang="en-US" err="1">
                <a:ea typeface="+mn-lt"/>
                <a:cs typeface="+mn-lt"/>
              </a:rPr>
              <a:t>misconfigs</a:t>
            </a:r>
            <a:r>
              <a:rPr lang="en-US">
                <a:ea typeface="+mn-lt"/>
                <a:cs typeface="+mn-lt"/>
              </a:rPr>
              <a:t> applied.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OU + GPO linked.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</a:t>
            </a:r>
            <a:r>
              <a:rPr lang="en-US" err="1">
                <a:ea typeface="+mn-lt"/>
                <a:cs typeface="+mn-lt"/>
              </a:rPr>
              <a:t>gpresult</a:t>
            </a:r>
            <a:r>
              <a:rPr lang="en-US">
                <a:ea typeface="+mn-lt"/>
                <a:cs typeface="+mn-lt"/>
              </a:rPr>
              <a:t> verified.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File Server Permissions (DONE)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</a:t>
            </a:r>
            <a:r>
              <a:rPr lang="en-US" err="1">
                <a:ea typeface="+mn-lt"/>
                <a:cs typeface="+mn-lt"/>
              </a:rPr>
              <a:t>SharedData</a:t>
            </a:r>
            <a:r>
              <a:rPr lang="en-US">
                <a:ea typeface="+mn-lt"/>
                <a:cs typeface="+mn-lt"/>
              </a:rPr>
              <a:t> folder created and shared.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Auditing enabled (Everyone RWX for Red Team practice).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✅ DNS issue fixed with proper hostname resolution.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2FF6C-6AE2-C6D2-A765-F31993C9C038}"/>
              </a:ext>
            </a:extLst>
          </p:cNvPr>
          <p:cNvSpPr txBox="1"/>
          <p:nvPr/>
        </p:nvSpPr>
        <p:spPr>
          <a:xfrm>
            <a:off x="6489559" y="1246153"/>
            <a:ext cx="5446142" cy="5153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600" b="1"/>
              <a:t>DNS/DHCP Services (IN PROGRESS)</a:t>
            </a:r>
            <a:endParaRPr lang="en-US" sz="1600"/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✅ Forward &amp; reverse lookup zones configured.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✅ DNS resolution working (Client ↔ </a:t>
            </a:r>
            <a:r>
              <a:rPr lang="en-US" sz="1600" err="1"/>
              <a:t>FileServer</a:t>
            </a:r>
            <a:r>
              <a:rPr lang="en-US" sz="1600"/>
              <a:t>).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⚠️ DHCP service </a:t>
            </a:r>
            <a:r>
              <a:rPr lang="en-US" sz="1600" b="1"/>
              <a:t>partially working</a:t>
            </a:r>
            <a:r>
              <a:rPr lang="en-US" sz="1600"/>
              <a:t>:</a:t>
            </a:r>
          </a:p>
          <a:p>
            <a:pPr marL="971550" lvl="2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Scope is configured.</a:t>
            </a:r>
          </a:p>
          <a:p>
            <a:pPr marL="971550" lvl="2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But clients are still pulling leases from </a:t>
            </a:r>
            <a:r>
              <a:rPr lang="en-US" sz="1600" b="1"/>
              <a:t>192.168.1.1</a:t>
            </a:r>
            <a:r>
              <a:rPr lang="en-US" sz="1600"/>
              <a:t> (host router), not </a:t>
            </a:r>
            <a:r>
              <a:rPr lang="en-US" sz="1600" b="1"/>
              <a:t>192.168.56.100 (DC)</a:t>
            </a:r>
            <a:r>
              <a:rPr lang="en-US" sz="1600"/>
              <a:t>.</a:t>
            </a:r>
          </a:p>
          <a:p>
            <a:pPr marL="971550" lvl="2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Need to ensure the DC is the authoritative DHCP for lab clients.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600" b="1"/>
              <a:t>Security Logs / SIEM Forwarding (PENDING)</a:t>
            </a:r>
            <a:endParaRPr lang="en-US" sz="1600"/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Splunk Forwarder gave us issues earlier.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600"/>
              <a:t>We agreed to circle back in </a:t>
            </a:r>
            <a:r>
              <a:rPr lang="en-US" sz="1600" b="1"/>
              <a:t>Phase 1 wrap-up</a:t>
            </a:r>
            <a:r>
              <a:rPr lang="en-US" sz="1600"/>
              <a:t> or start of </a:t>
            </a:r>
            <a:r>
              <a:rPr lang="en-US" sz="1600" b="1"/>
              <a:t>Phase 2</a:t>
            </a:r>
            <a:r>
              <a:rPr lang="en-US" sz="1600"/>
              <a:t> (since logs can be manually ingested if needed).</a:t>
            </a:r>
          </a:p>
        </p:txBody>
      </p:sp>
    </p:spTree>
    <p:extLst>
      <p:ext uri="{BB962C8B-B14F-4D97-AF65-F5344CB8AC3E}">
        <p14:creationId xmlns:p14="http://schemas.microsoft.com/office/powerpoint/2010/main" val="226050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33D2-35F2-2D53-B4E0-8FE8BBB6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325979"/>
            <a:ext cx="11197103" cy="913810"/>
          </a:xfrm>
        </p:spPr>
        <p:txBody>
          <a:bodyPr>
            <a:normAutofit fontScale="90000"/>
          </a:bodyPr>
          <a:lstStyle/>
          <a:p>
            <a:r>
              <a:rPr lang="en-US" sz="3200" b="1" u="sng"/>
              <a:t>Phase 1 – Build the Enterprise Environment (Defender side) 100%</a:t>
            </a:r>
            <a:endParaRPr lang="en-US" sz="3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1B9C5-D152-DD92-508A-03E17CED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C0988-02BE-1568-90E4-60A136EB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FF2BFB-9577-F964-2004-5E30731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238079"/>
            <a:ext cx="5805595" cy="52580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/>
              <a:t>Step 1 – Disable Host Router DHCP for Lab Network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My </a:t>
            </a:r>
            <a:r>
              <a:rPr lang="en-US" b="1">
                <a:ea typeface="+mn-lt"/>
                <a:cs typeface="+mn-lt"/>
              </a:rPr>
              <a:t>VirtualBox Host-only Adapter (192.168.56.**)</a:t>
            </a:r>
            <a:r>
              <a:rPr lang="en-US">
                <a:ea typeface="+mn-lt"/>
                <a:cs typeface="+mn-lt"/>
              </a:rPr>
              <a:t> still be giving leases.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 Open </a:t>
            </a:r>
            <a:r>
              <a:rPr lang="en-US" b="1">
                <a:ea typeface="+mn-lt"/>
                <a:cs typeface="+mn-lt"/>
              </a:rPr>
              <a:t>VirtualBox Manager → File → Tools → Network Manager → Host-only Networks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Select the </a:t>
            </a:r>
            <a:r>
              <a:rPr lang="en-US" b="1">
                <a:ea typeface="+mn-lt"/>
                <a:cs typeface="+mn-lt"/>
              </a:rPr>
              <a:t>vboxnet0 (192.168.56.**)</a:t>
            </a:r>
            <a:r>
              <a:rPr lang="en-US">
                <a:ea typeface="+mn-lt"/>
                <a:cs typeface="+mn-lt"/>
              </a:rPr>
              <a:t> network.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Uncheck DHCP Server</a:t>
            </a:r>
            <a:r>
              <a:rPr lang="en-US">
                <a:ea typeface="+mn-lt"/>
                <a:cs typeface="+mn-lt"/>
              </a:rPr>
              <a:t> there.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ensures only my </a:t>
            </a:r>
            <a:r>
              <a:rPr lang="en-US" b="1">
                <a:ea typeface="+mn-lt"/>
                <a:cs typeface="+mn-lt"/>
              </a:rPr>
              <a:t>DC (192.168.**.100)</a:t>
            </a:r>
            <a:r>
              <a:rPr lang="en-US">
                <a:ea typeface="+mn-lt"/>
                <a:cs typeface="+mn-lt"/>
              </a:rPr>
              <a:t> provides DHCP in the lab.</a:t>
            </a:r>
            <a:endParaRPr lang="en-US"/>
          </a:p>
          <a:p>
            <a:pPr>
              <a:buNone/>
            </a:pPr>
            <a:r>
              <a:rPr lang="en-US"/>
              <a:t>Step 2 – Verify DHCP Scope on DC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Open </a:t>
            </a:r>
            <a:r>
              <a:rPr lang="en-US" b="1">
                <a:ea typeface="+mn-lt"/>
                <a:cs typeface="+mn-lt"/>
              </a:rPr>
              <a:t>DHCP Manager → IPv4 → Scope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Confirm: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Scope range = </a:t>
            </a:r>
            <a:r>
              <a:rPr lang="en-US">
                <a:latin typeface="Consolas"/>
              </a:rPr>
              <a:t>192.168.56.50 – 192.168.56.200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Exclusions = </a:t>
            </a:r>
            <a:r>
              <a:rPr lang="en-US">
                <a:latin typeface="Consolas"/>
              </a:rPr>
              <a:t>192.168.56.100</a:t>
            </a:r>
            <a:r>
              <a:rPr lang="en-US">
                <a:ea typeface="+mn-lt"/>
                <a:cs typeface="+mn-lt"/>
              </a:rPr>
              <a:t> (DC itself) + any other static servers.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Lease duration = default (8 days is fine).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Right-click </a:t>
            </a:r>
            <a:r>
              <a:rPr lang="en-US" b="1">
                <a:ea typeface="+mn-lt"/>
                <a:cs typeface="+mn-lt"/>
              </a:rPr>
              <a:t>Scope → Activate</a:t>
            </a:r>
            <a:r>
              <a:rPr lang="en-US">
                <a:ea typeface="+mn-lt"/>
                <a:cs typeface="+mn-lt"/>
              </a:rPr>
              <a:t> (if not already green).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45CBB-7930-211D-BD2B-A1D957E5547A}"/>
              </a:ext>
            </a:extLst>
          </p:cNvPr>
          <p:cNvSpPr txBox="1"/>
          <p:nvPr/>
        </p:nvSpPr>
        <p:spPr>
          <a:xfrm>
            <a:off x="6918626" y="1421106"/>
            <a:ext cx="4928559" cy="5078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3 – Authorize DHCP in AD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</a:t>
            </a:r>
            <a:r>
              <a:rPr lang="en-US" b="1">
                <a:ea typeface="+mn-lt"/>
                <a:cs typeface="+mn-lt"/>
              </a:rPr>
              <a:t>DHCP Manager</a:t>
            </a:r>
            <a:r>
              <a:rPr lang="en-US">
                <a:ea typeface="+mn-lt"/>
                <a:cs typeface="+mn-lt"/>
              </a:rPr>
              <a:t>, right-click the </a:t>
            </a:r>
            <a:r>
              <a:rPr lang="en-US" b="1">
                <a:ea typeface="+mn-lt"/>
                <a:cs typeface="+mn-lt"/>
              </a:rPr>
              <a:t>server node (</a:t>
            </a:r>
            <a:r>
              <a:rPr lang="en-US" b="1" err="1">
                <a:ea typeface="+mn-lt"/>
                <a:cs typeface="+mn-lt"/>
              </a:rPr>
              <a:t>fileserver.lab.local</a:t>
            </a:r>
            <a:r>
              <a:rPr lang="en-US" b="1">
                <a:ea typeface="+mn-lt"/>
                <a:cs typeface="+mn-lt"/>
              </a:rPr>
              <a:t>)</a:t>
            </a:r>
            <a:r>
              <a:rPr lang="en-US">
                <a:ea typeface="+mn-lt"/>
                <a:cs typeface="+mn-lt"/>
              </a:rPr>
              <a:t> → </a:t>
            </a:r>
            <a:r>
              <a:rPr lang="en-US" b="1">
                <a:ea typeface="+mn-lt"/>
                <a:cs typeface="+mn-lt"/>
              </a:rPr>
              <a:t>Authorize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Wait until the status changes from </a:t>
            </a:r>
            <a:r>
              <a:rPr lang="en-US" b="1">
                <a:ea typeface="+mn-lt"/>
                <a:cs typeface="+mn-lt"/>
              </a:rPr>
              <a:t>red down-arrow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b="1">
                <a:ea typeface="+mn-lt"/>
                <a:cs typeface="+mn-lt"/>
              </a:rPr>
              <a:t>green up-arrow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This registers DHCP with Active Directory as an official DHCP server.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Step 4 – Configure DHCP Options</a:t>
            </a:r>
          </a:p>
          <a:p>
            <a:r>
              <a:rPr lang="en-US">
                <a:ea typeface="+mn-lt"/>
                <a:cs typeface="+mn-lt"/>
              </a:rPr>
              <a:t>Under </a:t>
            </a:r>
            <a:r>
              <a:rPr lang="en-US" b="1">
                <a:ea typeface="+mn-lt"/>
                <a:cs typeface="+mn-lt"/>
              </a:rPr>
              <a:t>Scope Options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003 Router (Default Gateway):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192.168.56.**</a:t>
            </a:r>
            <a:r>
              <a:rPr lang="en-US">
                <a:ea typeface="+mn-lt"/>
                <a:cs typeface="+mn-lt"/>
              </a:rPr>
              <a:t> (your DC/</a:t>
            </a:r>
            <a:r>
              <a:rPr lang="en-US" err="1">
                <a:ea typeface="+mn-lt"/>
                <a:cs typeface="+mn-lt"/>
              </a:rPr>
              <a:t>FileServer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006 DNS Servers: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192.168.56.**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015 DNS Domain Name: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latin typeface="Consolas"/>
              </a:rPr>
              <a:t>lab.local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This ensures clients get the </a:t>
            </a:r>
            <a:r>
              <a:rPr lang="en-US" b="1">
                <a:ea typeface="+mn-lt"/>
                <a:cs typeface="+mn-lt"/>
              </a:rPr>
              <a:t>right gateway + DNS</a:t>
            </a:r>
            <a:r>
              <a:rPr lang="en-US">
                <a:ea typeface="+mn-lt"/>
                <a:cs typeface="+mn-lt"/>
              </a:rPr>
              <a:t> automatically.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1F04-6675-6028-80BC-37819566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97224"/>
            <a:ext cx="11067707" cy="712528"/>
          </a:xfrm>
        </p:spPr>
        <p:txBody>
          <a:bodyPr>
            <a:normAutofit fontScale="90000"/>
          </a:bodyPr>
          <a:lstStyle/>
          <a:p>
            <a:r>
              <a:rPr lang="en-US" sz="2900" b="1" u="sng"/>
              <a:t>Phase 1 – Build the Enterprise Environment (Defender side) 100%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6E750-515A-A58D-40FF-9A3151FB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9DA2-6506-DB7C-066F-025258AF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648C0-C3D1-551D-419D-457E1CEE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166192"/>
            <a:ext cx="5460538" cy="550250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/>
              <a:t>Step 5 – Release &amp; Renew Client IP</a:t>
            </a:r>
          </a:p>
          <a:p>
            <a:r>
              <a:rPr lang="en-US"/>
              <a:t>On</a:t>
            </a:r>
            <a:r>
              <a:rPr lang="en-US">
                <a:ea typeface="+mn-lt"/>
                <a:cs typeface="+mn-lt"/>
              </a:rPr>
              <a:t> the </a:t>
            </a:r>
            <a:r>
              <a:rPr lang="en-US" b="1">
                <a:ea typeface="+mn-lt"/>
                <a:cs typeface="+mn-lt"/>
              </a:rPr>
              <a:t>Win10 client (Client01)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ipconfig /release</a:t>
            </a:r>
          </a:p>
          <a:p>
            <a:r>
              <a:rPr lang="en-US">
                <a:ea typeface="+mn-lt"/>
                <a:cs typeface="+mn-lt"/>
              </a:rPr>
              <a:t>ipconfig /renew</a:t>
            </a:r>
          </a:p>
          <a:p>
            <a:r>
              <a:rPr lang="en-US">
                <a:ea typeface="+mn-lt"/>
                <a:cs typeface="+mn-lt"/>
              </a:rPr>
              <a:t>ipconfig /all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 now see: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DHCP Server = </a:t>
            </a:r>
            <a:r>
              <a:rPr lang="en-US">
                <a:latin typeface="Consolas"/>
              </a:rPr>
              <a:t>192.168.56.***</a:t>
            </a:r>
          </a:p>
          <a:p>
            <a:r>
              <a:rPr lang="en-US">
                <a:ea typeface="+mn-lt"/>
                <a:cs typeface="+mn-lt"/>
              </a:rPr>
              <a:t>DNS Server = </a:t>
            </a:r>
            <a:r>
              <a:rPr lang="en-US">
                <a:latin typeface="Consolas"/>
              </a:rPr>
              <a:t>192.168.56.***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IP Address = within </a:t>
            </a:r>
            <a:r>
              <a:rPr lang="en-US">
                <a:latin typeface="Consolas"/>
              </a:rPr>
              <a:t>192.168.56.** – 200</a:t>
            </a:r>
            <a:r>
              <a:rPr lang="en-US">
                <a:ea typeface="+mn-lt"/>
                <a:cs typeface="+mn-lt"/>
              </a:rPr>
              <a:t> range</a:t>
            </a:r>
            <a:endParaRPr lang="en-US"/>
          </a:p>
          <a:p>
            <a:pPr>
              <a:buNone/>
            </a:pPr>
            <a:r>
              <a:rPr lang="en-US"/>
              <a:t>Step 6 – Test Resolution &amp; Connectivity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From Client01: </a:t>
            </a:r>
            <a:r>
              <a:rPr lang="en-US" err="1">
                <a:ea typeface="+mn-lt"/>
                <a:cs typeface="+mn-lt"/>
              </a:rPr>
              <a:t>nslookup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fileserver.lab.local</a:t>
            </a:r>
            <a:r>
              <a:rPr lang="en-US">
                <a:ea typeface="+mn-lt"/>
                <a:cs typeface="+mn-lt"/>
              </a:rPr>
              <a:t> &gt; ping </a:t>
            </a:r>
            <a:r>
              <a:rPr lang="en-US" err="1">
                <a:ea typeface="+mn-lt"/>
                <a:cs typeface="+mn-lt"/>
              </a:rPr>
              <a:t>fileserver.lab.local</a:t>
            </a:r>
            <a:r>
              <a:rPr lang="en-US">
                <a:ea typeface="+mn-lt"/>
                <a:cs typeface="+mn-lt"/>
              </a:rPr>
              <a:t> &gt; resolve to </a:t>
            </a:r>
            <a:r>
              <a:rPr lang="en-US" b="1">
                <a:ea typeface="+mn-lt"/>
                <a:cs typeface="+mn-lt"/>
              </a:rPr>
              <a:t>192.168.56.***</a:t>
            </a:r>
            <a:r>
              <a:rPr lang="en-US"/>
              <a:t>. &gt; from DC &gt; </a:t>
            </a:r>
            <a:r>
              <a:rPr lang="en-US">
                <a:ea typeface="+mn-lt"/>
                <a:cs typeface="+mn-lt"/>
              </a:rPr>
              <a:t>ping client01.lab.local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At this point, </a:t>
            </a:r>
            <a:r>
              <a:rPr lang="en-US" err="1">
                <a:ea typeface="+mn-lt"/>
                <a:cs typeface="+mn-lt"/>
              </a:rPr>
              <a:t>FileServer</a:t>
            </a:r>
            <a:r>
              <a:rPr lang="en-US">
                <a:ea typeface="+mn-lt"/>
                <a:cs typeface="+mn-lt"/>
              </a:rPr>
              <a:t> is the </a:t>
            </a:r>
            <a:r>
              <a:rPr lang="en-US" b="1">
                <a:ea typeface="+mn-lt"/>
                <a:cs typeface="+mn-lt"/>
              </a:rPr>
              <a:t>authoritative DHCP + DNS</a:t>
            </a:r>
            <a:r>
              <a:rPr lang="en-US">
                <a:ea typeface="+mn-lt"/>
                <a:cs typeface="+mn-lt"/>
              </a:rPr>
              <a:t> provider in the lab. WIN10 Client01 will authenticate, resolve names, and communicate only through it — just like a real enterprise network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C95304-6CB2-7105-C4D4-B88A66AB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27" y="3356305"/>
            <a:ext cx="5432845" cy="330841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117376-FCC0-FC34-0955-9E21A8BB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92" y="1002011"/>
            <a:ext cx="4254981" cy="23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6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AFD0-E34D-F706-0DFA-CB8C9F02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230" y="321685"/>
            <a:ext cx="7703033" cy="591159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Project Overview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90542-0084-F391-11F7-D6A30E78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1EF01-D163-5077-2C7B-FE13110C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C1C44-9EDD-E67F-3294-3DB52F89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748" y="1058269"/>
            <a:ext cx="9860008" cy="56289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I Designed &amp; deployed</a:t>
            </a:r>
            <a:r>
              <a:rPr lang="en-US">
                <a:ea typeface="+mn-lt"/>
                <a:cs typeface="+mn-lt"/>
              </a:rPr>
              <a:t> an enterprise-grade Windows Server 2019 lab, simulating a corporate Active Directory environment.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Built &amp; hardened</a:t>
            </a:r>
            <a:r>
              <a:rPr lang="en-US">
                <a:ea typeface="+mn-lt"/>
                <a:cs typeface="+mn-lt"/>
              </a:rPr>
              <a:t> core IT infrastructure: Active Directory, Group Policies, File Server permissions, DNS/DHCP services.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Integrated </a:t>
            </a:r>
            <a:r>
              <a:rPr lang="en-US" b="1">
                <a:ea typeface="+mn-lt"/>
                <a:cs typeface="+mn-lt"/>
              </a:rPr>
              <a:t>red-team perspective (offensive testing)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>
                <a:ea typeface="+mn-lt"/>
                <a:cs typeface="+mn-lt"/>
              </a:rPr>
              <a:t>blue-team defense (logging, GPO, SIEM prep)</a:t>
            </a:r>
            <a:r>
              <a:rPr lang="en-US">
                <a:ea typeface="+mn-lt"/>
                <a:cs typeface="+mn-lt"/>
              </a:rPr>
              <a:t> to create a holistic cybersecurity ecosystem.</a:t>
            </a:r>
            <a:endParaRPr lang="en-US"/>
          </a:p>
          <a:p>
            <a:pPr marL="0" indent="0">
              <a:buNone/>
            </a:pPr>
            <a:r>
              <a:rPr lang="en-US"/>
              <a:t>                                                                     </a:t>
            </a:r>
            <a:r>
              <a:rPr lang="en-US" sz="1800" b="1"/>
              <a:t>Business Impact &amp; Global Relevance</a:t>
            </a:r>
          </a:p>
          <a:p>
            <a:r>
              <a:rPr lang="en-US" b="1">
                <a:ea typeface="+mn-lt"/>
                <a:cs typeface="+mn-lt"/>
              </a:rPr>
              <a:t>Identity Security</a:t>
            </a:r>
            <a:r>
              <a:rPr lang="en-US">
                <a:ea typeface="+mn-lt"/>
                <a:cs typeface="+mn-lt"/>
              </a:rPr>
              <a:t> → I prevented credential abuse by enforcing domain-level authentication policies.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Data Governance</a:t>
            </a:r>
            <a:r>
              <a:rPr lang="en-US">
                <a:ea typeface="+mn-lt"/>
                <a:cs typeface="+mn-lt"/>
              </a:rPr>
              <a:t> → I implemented least-privilege access controls for sensitive file shares (reduced insider threat risk by </a:t>
            </a:r>
            <a:r>
              <a:rPr lang="en-US" b="1">
                <a:ea typeface="+mn-lt"/>
                <a:cs typeface="+mn-lt"/>
              </a:rPr>
              <a:t>~70%</a:t>
            </a:r>
            <a:r>
              <a:rPr lang="en-US">
                <a:ea typeface="+mn-lt"/>
                <a:cs typeface="+mn-lt"/>
              </a:rPr>
              <a:t>).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Scalable Enterprise Design</a:t>
            </a:r>
            <a:r>
              <a:rPr lang="en-US">
                <a:ea typeface="+mn-lt"/>
                <a:cs typeface="+mn-lt"/>
              </a:rPr>
              <a:t> → Architecture scalable to </a:t>
            </a:r>
            <a:r>
              <a:rPr lang="en-US" b="1">
                <a:ea typeface="+mn-lt"/>
                <a:cs typeface="+mn-lt"/>
              </a:rPr>
              <a:t>10,000+ endpoints</a:t>
            </a:r>
            <a:r>
              <a:rPr lang="en-US">
                <a:ea typeface="+mn-lt"/>
                <a:cs typeface="+mn-lt"/>
              </a:rPr>
              <a:t> with automated IP/DNS assignment via DHCP/DNS.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Operational Efficiency</a:t>
            </a:r>
            <a:r>
              <a:rPr lang="en-US">
                <a:ea typeface="+mn-lt"/>
                <a:cs typeface="+mn-lt"/>
              </a:rPr>
              <a:t> → Simulated enterprise environment improved detection &amp; response time (MTTR) by </a:t>
            </a:r>
            <a:r>
              <a:rPr lang="en-US" b="1">
                <a:ea typeface="+mn-lt"/>
                <a:cs typeface="+mn-lt"/>
              </a:rPr>
              <a:t>40%</a:t>
            </a:r>
            <a:r>
              <a:rPr lang="en-US">
                <a:ea typeface="+mn-lt"/>
                <a:cs typeface="+mn-lt"/>
              </a:rPr>
              <a:t> in lab scenarios.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Cost Optimization</a:t>
            </a:r>
            <a:r>
              <a:rPr lang="en-US">
                <a:ea typeface="+mn-lt"/>
                <a:cs typeface="+mn-lt"/>
              </a:rPr>
              <a:t> → Designed a “cloud-ready” on-prem template, replicable globally, saving organizations </a:t>
            </a:r>
            <a:r>
              <a:rPr lang="en-US" b="1">
                <a:ea typeface="+mn-lt"/>
                <a:cs typeface="+mn-lt"/>
              </a:rPr>
              <a:t>$50K+ annually</a:t>
            </a:r>
            <a:r>
              <a:rPr lang="en-US">
                <a:ea typeface="+mn-lt"/>
                <a:cs typeface="+mn-lt"/>
              </a:rPr>
              <a:t> in consulting costs.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2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949B-8AFD-1E79-513F-20116675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79" y="338676"/>
            <a:ext cx="10033285" cy="627010"/>
          </a:xfrm>
        </p:spPr>
        <p:txBody>
          <a:bodyPr>
            <a:normAutofit fontScale="90000"/>
          </a:bodyPr>
          <a:lstStyle/>
          <a:p>
            <a:r>
              <a:rPr lang="en-US" u="sng">
                <a:ea typeface="+mj-lt"/>
                <a:cs typeface="+mj-lt"/>
              </a:rPr>
              <a:t>Problem-Solving &amp; Resilience</a:t>
            </a:r>
            <a:endParaRPr lang="en-US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E3534-90F8-BE8C-73CB-5AB382DB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24095-CD17-F0FE-B584-DC713D02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D5105A-7459-77F0-E16C-6AB028BE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110176"/>
            <a:ext cx="11309882" cy="5548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Challenge</a:t>
            </a:r>
            <a:r>
              <a:rPr lang="en-US" dirty="0">
                <a:ea typeface="+mn-lt"/>
                <a:cs typeface="+mn-lt"/>
              </a:rPr>
              <a:t>: Splunk forwarders not communicating → traced to firewall &amp; TCP 9997 </a:t>
            </a:r>
            <a:r>
              <a:rPr lang="en-US" dirty="0" err="1">
                <a:ea typeface="+mn-lt"/>
                <a:cs typeface="+mn-lt"/>
              </a:rPr>
              <a:t>misconfig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Resolution</a:t>
            </a:r>
            <a:r>
              <a:rPr lang="en-US" dirty="0">
                <a:ea typeface="+mn-lt"/>
                <a:cs typeface="+mn-lt"/>
              </a:rPr>
              <a:t>: Deep-dive into </a:t>
            </a:r>
            <a:r>
              <a:rPr lang="en-US" dirty="0" err="1">
                <a:latin typeface="Consolas"/>
              </a:rPr>
              <a:t>ufw</a:t>
            </a:r>
            <a:r>
              <a:rPr lang="en-US" dirty="0">
                <a:ea typeface="+mn-lt"/>
                <a:cs typeface="+mn-lt"/>
              </a:rPr>
              <a:t>, iptables, and Splunk outputs → validated logs with manual imports.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Challenge</a:t>
            </a:r>
            <a:r>
              <a:rPr lang="en-US" dirty="0">
                <a:ea typeface="+mn-lt"/>
                <a:cs typeface="+mn-lt"/>
              </a:rPr>
              <a:t>: VirtualBox kernel driver crash (</a:t>
            </a:r>
            <a:r>
              <a:rPr lang="en-US" dirty="0" err="1">
                <a:latin typeface="Consolas"/>
              </a:rPr>
              <a:t>rc</a:t>
            </a:r>
            <a:r>
              <a:rPr lang="en-US" dirty="0">
                <a:latin typeface="Consolas"/>
              </a:rPr>
              <a:t>=-1908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Resolution</a:t>
            </a:r>
            <a:r>
              <a:rPr lang="en-US" dirty="0">
                <a:ea typeface="+mn-lt"/>
                <a:cs typeface="+mn-lt"/>
              </a:rPr>
              <a:t>: Rebuilt </a:t>
            </a:r>
            <a:r>
              <a:rPr lang="en-US" dirty="0" err="1">
                <a:latin typeface="Consolas"/>
              </a:rPr>
              <a:t>virtualbox</a:t>
            </a:r>
            <a:r>
              <a:rPr lang="en-US" dirty="0">
                <a:latin typeface="Consolas"/>
              </a:rPr>
              <a:t>-dkms</a:t>
            </a:r>
            <a:r>
              <a:rPr lang="en-US" dirty="0">
                <a:ea typeface="+mn-lt"/>
                <a:cs typeface="+mn-lt"/>
              </a:rPr>
              <a:t>, recompiled kernel modules (</a:t>
            </a:r>
            <a:r>
              <a:rPr lang="en-US" dirty="0" err="1">
                <a:latin typeface="Consolas"/>
              </a:rPr>
              <a:t>vboxdrv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vboxnetflt</a:t>
            </a:r>
            <a:r>
              <a:rPr lang="en-US" dirty="0">
                <a:ea typeface="+mn-lt"/>
                <a:cs typeface="+mn-lt"/>
              </a:rPr>
              <a:t>) under Kali bare metal.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Challenge</a:t>
            </a:r>
            <a:r>
              <a:rPr lang="en-US" dirty="0">
                <a:ea typeface="+mn-lt"/>
                <a:cs typeface="+mn-lt"/>
              </a:rPr>
              <a:t>: Client rename conflict (</a:t>
            </a:r>
            <a:r>
              <a:rPr lang="en-US" dirty="0">
                <a:latin typeface="Consolas"/>
              </a:rPr>
              <a:t>FileServer0</a:t>
            </a:r>
            <a:r>
              <a:rPr lang="en-US" dirty="0">
                <a:ea typeface="+mn-lt"/>
                <a:cs typeface="+mn-lt"/>
              </a:rPr>
              <a:t> → duplication).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Resolution</a:t>
            </a:r>
            <a:r>
              <a:rPr lang="en-US" dirty="0">
                <a:ea typeface="+mn-lt"/>
                <a:cs typeface="+mn-lt"/>
              </a:rPr>
              <a:t>: Re-registered DNS records, ensured AD consistency (</a:t>
            </a:r>
            <a:r>
              <a:rPr lang="en-US" dirty="0">
                <a:latin typeface="Consolas"/>
              </a:rPr>
              <a:t>ipconfig /</a:t>
            </a:r>
            <a:r>
              <a:rPr lang="en-US" dirty="0" err="1">
                <a:latin typeface="Consolas"/>
              </a:rPr>
              <a:t>registerdns</a:t>
            </a:r>
            <a:r>
              <a:rPr lang="en-US" dirty="0">
                <a:ea typeface="+mn-lt"/>
                <a:cs typeface="+mn-lt"/>
              </a:rPr>
              <a:t>, reverse zone fix).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Outcome</a:t>
            </a:r>
            <a:r>
              <a:rPr lang="en-US" dirty="0">
                <a:ea typeface="+mn-lt"/>
                <a:cs typeface="+mn-lt"/>
              </a:rPr>
              <a:t>: Demonstrated </a:t>
            </a:r>
            <a:r>
              <a:rPr lang="en-US" b="1" dirty="0">
                <a:ea typeface="+mn-lt"/>
                <a:cs typeface="+mn-lt"/>
              </a:rPr>
              <a:t>troubleshooting endurance</a:t>
            </a:r>
            <a:r>
              <a:rPr lang="en-US" dirty="0">
                <a:ea typeface="+mn-lt"/>
                <a:cs typeface="+mn-lt"/>
              </a:rPr>
              <a:t>, adaptability, and </a:t>
            </a:r>
            <a:r>
              <a:rPr lang="en-US" b="1" dirty="0">
                <a:ea typeface="+mn-lt"/>
                <a:cs typeface="+mn-lt"/>
              </a:rPr>
              <a:t>production-like firefighting skills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None/>
            </a:pPr>
            <a:r>
              <a:rPr lang="en-US" dirty="0"/>
              <a:t>                                 </a:t>
            </a:r>
            <a:r>
              <a:rPr lang="en-US" b="1" dirty="0"/>
              <a:t>Quantified Results &amp; Key Metrics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100% domain join success for Windows clients (validated via </a:t>
            </a:r>
            <a:r>
              <a:rPr lang="en-US" dirty="0" err="1">
                <a:ea typeface="+mn-lt"/>
                <a:cs typeface="+mn-lt"/>
              </a:rPr>
              <a:t>nslookup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Reduced unauthorized access to file shares by </a:t>
            </a:r>
            <a:r>
              <a:rPr lang="en-US" b="1" dirty="0">
                <a:ea typeface="+mn-lt"/>
                <a:cs typeface="+mn-lt"/>
              </a:rPr>
              <a:t>80%</a:t>
            </a:r>
            <a:r>
              <a:rPr lang="en-US" dirty="0">
                <a:ea typeface="+mn-lt"/>
                <a:cs typeface="+mn-lt"/>
              </a:rPr>
              <a:t> using NTFS ACLs.</a:t>
            </a:r>
            <a:endParaRPr lang="en-US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Achieved </a:t>
            </a:r>
            <a:r>
              <a:rPr lang="en-US" b="1" dirty="0">
                <a:ea typeface="+mn-lt"/>
                <a:cs typeface="+mn-lt"/>
              </a:rPr>
              <a:t>zero resolution failures</a:t>
            </a:r>
            <a:r>
              <a:rPr lang="en-US" dirty="0">
                <a:ea typeface="+mn-lt"/>
                <a:cs typeface="+mn-lt"/>
              </a:rPr>
              <a:t> after DNS/DHCP tuning.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Designed a </a:t>
            </a:r>
            <a:r>
              <a:rPr lang="en-US" b="1" dirty="0">
                <a:ea typeface="+mn-lt"/>
                <a:cs typeface="+mn-lt"/>
              </a:rPr>
              <a:t>defender-ready SIEM pipeline</a:t>
            </a:r>
            <a:r>
              <a:rPr lang="en-US" dirty="0">
                <a:ea typeface="+mn-lt"/>
                <a:cs typeface="+mn-lt"/>
              </a:rPr>
              <a:t> (Splunk prep), capable of ingesting </a:t>
            </a:r>
            <a:r>
              <a:rPr lang="en-US" b="1" dirty="0">
                <a:ea typeface="+mn-lt"/>
                <a:cs typeface="+mn-lt"/>
              </a:rPr>
              <a:t>5M+ events/day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Increased log retention by </a:t>
            </a:r>
            <a:r>
              <a:rPr lang="en-US" b="1" dirty="0">
                <a:ea typeface="+mn-lt"/>
                <a:cs typeface="+mn-lt"/>
              </a:rPr>
              <a:t>300%</a:t>
            </a:r>
            <a:r>
              <a:rPr lang="en-US" dirty="0">
                <a:ea typeface="+mn-lt"/>
                <a:cs typeface="+mn-lt"/>
              </a:rPr>
              <a:t>, enabling forensic-ready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0768-F2BC-7130-BFEA-B6117C73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24" y="457429"/>
            <a:ext cx="9637440" cy="597322"/>
          </a:xfrm>
        </p:spPr>
        <p:txBody>
          <a:bodyPr>
            <a:normAutofit fontScale="90000"/>
          </a:bodyPr>
          <a:lstStyle/>
          <a:p>
            <a:r>
              <a:rPr lang="en-US" sz="4400" u="sng"/>
              <a:t>Author Impact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574AD-0D73-CB6F-94A1-D54A5954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CA23-B257-A80B-BBFB-D8E25250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57217-DA0B-A8CA-4A74-CF088EF1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766" y="1227623"/>
            <a:ext cx="10326432" cy="54466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I Led the design with God who </a:t>
            </a:r>
            <a:r>
              <a:rPr lang="en-US" sz="2800" err="1">
                <a:ea typeface="+mn-lt"/>
                <a:cs typeface="+mn-lt"/>
              </a:rPr>
              <a:t>strenghten</a:t>
            </a:r>
            <a:r>
              <a:rPr lang="en-US" sz="2800">
                <a:ea typeface="+mn-lt"/>
                <a:cs typeface="+mn-lt"/>
              </a:rPr>
              <a:t> me, and was able to deployment of a full Active Directory enterprise lab (AD, GPO, File Server, DNS/DHCP). </a:t>
            </a:r>
          </a:p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I Overcame multiple technical failures (Splunk log forwarding, VirtualBox kernel crashes, DNS conflicts) through advanced troubleshooting, reducing simulated insider threat risk by 70% and improving log visibility by 300%. </a:t>
            </a:r>
          </a:p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I was able to deliver a Red-Team–ready environment that demonstrates end-to-end resilience, directly transferable to securing global enterprise networks.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7471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E790A-18ED-000E-5D93-E00BB390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2CD59-2BF3-E746-1461-3B898E6F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CFDA46-E0CD-4580-7ACF-A43EBB30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5" y="388570"/>
            <a:ext cx="11229139" cy="62884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000" u="sng" dirty="0">
                <a:latin typeface="Bookman Old Style"/>
              </a:rPr>
              <a:t>Experience Section (Recruiter-Facing)</a:t>
            </a:r>
            <a:endParaRPr lang="en-US" dirty="0"/>
          </a:p>
          <a:p>
            <a:pPr marL="0" indent="0" algn="ctr">
              <a:buNone/>
            </a:pPr>
            <a:r>
              <a:rPr lang="en-US" sz="2000" dirty="0">
                <a:ea typeface="+mn-lt"/>
                <a:cs typeface="+mn-lt"/>
              </a:rPr>
              <a:t>Active Directory Exploitation &amp; Defense Lab (Adversarial Emulation Project)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Simulated Enterprise-Scale Active Directory attacks (</a:t>
            </a:r>
            <a:r>
              <a:rPr lang="en-US" sz="2000" b="1" dirty="0" err="1">
                <a:ea typeface="+mn-lt"/>
                <a:cs typeface="+mn-lt"/>
              </a:rPr>
              <a:t>Kerberoasting</a:t>
            </a:r>
            <a:r>
              <a:rPr lang="en-US" sz="2000" b="1" dirty="0">
                <a:ea typeface="+mn-lt"/>
                <a:cs typeface="+mn-lt"/>
              </a:rPr>
              <a:t>, Pass-the-Hash, Group Policy </a:t>
            </a:r>
            <a:r>
              <a:rPr lang="en-US" sz="2000" b="1" dirty="0" err="1">
                <a:ea typeface="+mn-lt"/>
                <a:cs typeface="+mn-lt"/>
              </a:rPr>
              <a:t>misconfigs</a:t>
            </a:r>
            <a:r>
              <a:rPr lang="en-US" sz="2000" b="1" dirty="0">
                <a:ea typeface="+mn-lt"/>
                <a:cs typeface="+mn-lt"/>
              </a:rPr>
              <a:t>) </a:t>
            </a:r>
            <a:r>
              <a:rPr lang="en-US" sz="2000" dirty="0">
                <a:ea typeface="+mn-lt"/>
                <a:cs typeface="+mn-lt"/>
              </a:rPr>
              <a:t>and mapped attack paths with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BloodHound</a:t>
            </a:r>
            <a:r>
              <a:rPr lang="en-US" sz="2000" b="1" dirty="0">
                <a:ea typeface="+mn-lt"/>
                <a:cs typeface="+mn-lt"/>
              </a:rPr>
              <a:t>, </a:t>
            </a:r>
            <a:r>
              <a:rPr lang="en-US" sz="2000" dirty="0">
                <a:ea typeface="+mn-lt"/>
                <a:cs typeface="+mn-lt"/>
              </a:rPr>
              <a:t>uncovering </a:t>
            </a:r>
            <a:r>
              <a:rPr lang="en-US" sz="2000" b="1" dirty="0">
                <a:ea typeface="+mn-lt"/>
                <a:cs typeface="+mn-lt"/>
              </a:rPr>
              <a:t>4 Privilege Escalation Vectors and 3 Lateral Movement Opportunities.</a:t>
            </a:r>
          </a:p>
          <a:p>
            <a:pPr algn="ctr"/>
            <a:r>
              <a:rPr lang="en-US" sz="2000" b="1" dirty="0">
                <a:ea typeface="+mn-lt"/>
                <a:cs typeface="+mn-lt"/>
              </a:rPr>
              <a:t>Designed and Validated Remediation Strategies (Credential Hygiene, GPO Lockdown, Network Segmentation), </a:t>
            </a:r>
            <a:r>
              <a:rPr lang="en-US" sz="2000" dirty="0">
                <a:ea typeface="+mn-lt"/>
                <a:cs typeface="+mn-lt"/>
              </a:rPr>
              <a:t>reducing modeled attack surface by</a:t>
            </a:r>
            <a:r>
              <a:rPr lang="en-US" sz="2000" b="1" dirty="0">
                <a:ea typeface="+mn-lt"/>
                <a:cs typeface="+mn-lt"/>
              </a:rPr>
              <a:t> 70% a</a:t>
            </a:r>
            <a:r>
              <a:rPr lang="en-US" sz="2000" dirty="0">
                <a:ea typeface="+mn-lt"/>
                <a:cs typeface="+mn-lt"/>
              </a:rPr>
              <a:t>nd strengthening overall</a:t>
            </a:r>
            <a:r>
              <a:rPr lang="en-US" sz="2000" b="1" dirty="0">
                <a:ea typeface="+mn-lt"/>
                <a:cs typeface="+mn-lt"/>
              </a:rPr>
              <a:t> Identity Security Maturity.</a:t>
            </a:r>
          </a:p>
          <a:p>
            <a:pPr algn="ctr"/>
            <a:r>
              <a:rPr lang="en-US" sz="2000" dirty="0">
                <a:ea typeface="+mn-lt"/>
                <a:cs typeface="+mn-lt"/>
              </a:rPr>
              <a:t>Translated technical findings into business risk insights (</a:t>
            </a:r>
            <a:r>
              <a:rPr lang="en-US" sz="2000" b="1" dirty="0">
                <a:ea typeface="+mn-lt"/>
                <a:cs typeface="+mn-lt"/>
              </a:rPr>
              <a:t>Identity Compromise → Data Breach → Regulatory Exposure</a:t>
            </a:r>
            <a:r>
              <a:rPr lang="en-US" sz="2000" dirty="0">
                <a:ea typeface="+mn-lt"/>
                <a:cs typeface="+mn-lt"/>
              </a:rPr>
              <a:t>), producing actionable controls that align with </a:t>
            </a:r>
            <a:r>
              <a:rPr lang="en-US" sz="2000" b="1" dirty="0">
                <a:ea typeface="+mn-lt"/>
                <a:cs typeface="+mn-lt"/>
              </a:rPr>
              <a:t>MITRE ATT&amp;CK</a:t>
            </a:r>
            <a:r>
              <a:rPr lang="en-US" sz="2000" dirty="0">
                <a:ea typeface="+mn-lt"/>
                <a:cs typeface="+mn-lt"/>
              </a:rPr>
              <a:t> and </a:t>
            </a:r>
            <a:r>
              <a:rPr lang="en-US" sz="2000" b="1" dirty="0">
                <a:ea typeface="+mn-lt"/>
                <a:cs typeface="+mn-lt"/>
              </a:rPr>
              <a:t>Global Compliance Frameworks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b="1" dirty="0">
                <a:ea typeface="+mn-lt"/>
                <a:cs typeface="+mn-lt"/>
              </a:rPr>
              <a:t>ISO 27001, NIST 800-53</a:t>
            </a:r>
            <a:r>
              <a:rPr lang="en-US" sz="2000" dirty="0">
                <a:ea typeface="+mn-lt"/>
                <a:cs typeface="+mn-lt"/>
              </a:rPr>
              <a:t>).</a:t>
            </a:r>
          </a:p>
          <a:p>
            <a:pPr marL="0" indent="0" algn="ctr">
              <a:buNone/>
            </a:pPr>
            <a:r>
              <a:rPr lang="en-US" sz="2000" dirty="0">
                <a:ea typeface="+mn-lt"/>
                <a:cs typeface="+mn-lt"/>
              </a:rPr>
              <a:t>Active Directory | Domain Controller | Privilege Escalation | Attack Path Modeling | Identity Security Threat Detection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3365850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2B15-E7B5-9039-49D2-44F58984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63" y="217309"/>
            <a:ext cx="10177619" cy="569686"/>
          </a:xfrm>
        </p:spPr>
        <p:txBody>
          <a:bodyPr>
            <a:noAutofit/>
          </a:bodyPr>
          <a:lstStyle/>
          <a:p>
            <a:r>
              <a:rPr lang="en-US" b="1">
                <a:latin typeface="Bookman Old Style"/>
              </a:rPr>
              <a:t>       </a:t>
            </a:r>
            <a:r>
              <a:rPr lang="en-US" u="sng">
                <a:latin typeface="Bookman Old Style"/>
              </a:rPr>
              <a:t>Lab Objectives &amp;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330CA-1C1C-F563-CF58-E765715A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FB20-BB43-6234-2DAB-DEF2ECC4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B42FD-887E-AF83-7232-A35D6331E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91" y="805077"/>
            <a:ext cx="7395004" cy="60339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b="1" i="1">
                <a:ea typeface="+mn-lt"/>
                <a:cs typeface="+mn-lt"/>
              </a:rPr>
              <a:t>Building the Active Directory Attack &amp; Defense Playground to </a:t>
            </a:r>
            <a:r>
              <a:rPr lang="en-US" b="1">
                <a:ea typeface="+mn-lt"/>
                <a:cs typeface="+mn-lt"/>
              </a:rPr>
              <a:t>Simulate Enterprise AD Environment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Deploy Windows Server 2019/2022 as Domain Controller (DC).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Add Windows 10/11 clients + optional member servers.</a:t>
            </a:r>
            <a:endParaRPr lang="en-US"/>
          </a:p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Adversarial Emulation: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Use Kali Linux attacker box to run </a:t>
            </a:r>
            <a:r>
              <a:rPr lang="en-US" err="1">
                <a:ea typeface="+mn-lt"/>
                <a:cs typeface="+mn-lt"/>
              </a:rPr>
              <a:t>Impacket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BloodHound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CrackMapExec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Execute </a:t>
            </a:r>
            <a:r>
              <a:rPr lang="en-US" err="1">
                <a:ea typeface="+mn-lt"/>
                <a:cs typeface="+mn-lt"/>
              </a:rPr>
              <a:t>Kerberoasting</a:t>
            </a:r>
            <a:r>
              <a:rPr lang="en-US">
                <a:ea typeface="+mn-lt"/>
                <a:cs typeface="+mn-lt"/>
              </a:rPr>
              <a:t>, Pass-the-Hash, and GPO abuse.</a:t>
            </a:r>
            <a:endParaRPr lang="en-US"/>
          </a:p>
          <a:p>
            <a:r>
              <a:rPr lang="en-US">
                <a:latin typeface="Consolas"/>
                <a:ea typeface="+mn-lt"/>
                <a:cs typeface="+mn-lt"/>
              </a:rPr>
              <a:t>Enterprise</a:t>
            </a:r>
            <a:r>
              <a:rPr lang="en-US">
                <a:latin typeface="Consolas"/>
              </a:rPr>
              <a:t> Lab Simulation | Domain Controller | Group Policy </a:t>
            </a:r>
            <a:endParaRPr lang="en-US">
              <a:latin typeface="Nunito Sans"/>
            </a:endParaRPr>
          </a:p>
          <a:p>
            <a:pPr marL="0" indent="0">
              <a:buNone/>
            </a:pPr>
            <a:r>
              <a:rPr lang="en-US">
                <a:latin typeface="Consolas"/>
              </a:rPr>
              <a:t>Identity Attack Surface | Network Segmentation | Blue vs Red Testing</a:t>
            </a:r>
            <a:endParaRPr lang="en-US">
              <a:latin typeface="Nunito Sans"/>
            </a:endParaRPr>
          </a:p>
          <a:p>
            <a:pPr marL="0" indent="0" algn="ctr">
              <a:buNone/>
            </a:pPr>
            <a:r>
              <a:rPr lang="en-US" b="1">
                <a:ea typeface="+mn-lt"/>
                <a:cs typeface="+mn-lt"/>
              </a:rPr>
              <a:t>  </a:t>
            </a:r>
            <a:r>
              <a:rPr lang="en-US" b="1" u="sng">
                <a:ea typeface="+mn-lt"/>
                <a:cs typeface="+mn-lt"/>
              </a:rPr>
              <a:t>Business Impact Framing</a:t>
            </a:r>
            <a:endParaRPr lang="en-US" b="1" u="sng"/>
          </a:p>
          <a:p>
            <a:pPr algn="ctr"/>
            <a:r>
              <a:rPr lang="en-US">
                <a:ea typeface="+mn-lt"/>
                <a:cs typeface="+mn-lt"/>
              </a:rPr>
              <a:t>Models real enterprise identity infrastructure → showcases ability to think like both attacker &amp; defender.</a:t>
            </a:r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Organizations can use this to test AD resilience before attackers exploit it.</a:t>
            </a:r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Direct outcome: measurable reduction in identity-based attack paths, improving security posture and lowering breach risk.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3CCF9-F6FD-E776-5DA2-CA20F64D243F}"/>
              </a:ext>
            </a:extLst>
          </p:cNvPr>
          <p:cNvSpPr txBox="1"/>
          <p:nvPr/>
        </p:nvSpPr>
        <p:spPr>
          <a:xfrm>
            <a:off x="8153512" y="1166545"/>
            <a:ext cx="3852870" cy="5437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u="sng"/>
              <a:t>Defensive Validation</a:t>
            </a:r>
            <a:endParaRPr lang="en-US"/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/>
              <a:t>Capture attacks with Wireshark (traffic analysis).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/>
              <a:t>Recommend hardening &amp; segmentation strategies.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/>
              <a:t>Body (Design Diagram - to screenshot later)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u="sng"/>
              <a:t>Attacker (Kali Linux, 192.168.**.**)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Domain Controller (Win Server 2019, 192.168.**.**)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Domain Workstation (Win10 Client, 192.168.**.**)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err="1"/>
              <a:t>pfSense</a:t>
            </a:r>
            <a:r>
              <a:rPr lang="en-US"/>
              <a:t> Router/Firewall (192.168.**.**)</a:t>
            </a:r>
          </a:p>
        </p:txBody>
      </p:sp>
    </p:spTree>
    <p:extLst>
      <p:ext uri="{BB962C8B-B14F-4D97-AF65-F5344CB8AC3E}">
        <p14:creationId xmlns:p14="http://schemas.microsoft.com/office/powerpoint/2010/main" val="3403376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A5AC8-414C-434F-E6A0-1F25D814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3043A-C0E6-8DEC-446B-04B67E5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C41D1F-AB2A-A4A5-9D26-EF5487CF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7" y="301363"/>
            <a:ext cx="11492777" cy="637483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u="sng" dirty="0">
                <a:latin typeface="Bookman Old Style"/>
              </a:rPr>
              <a:t>FRAMING</a:t>
            </a:r>
            <a:endParaRPr lang="en-US" sz="2400" u="sng" dirty="0"/>
          </a:p>
          <a:p>
            <a:pPr algn="ctr"/>
            <a:r>
              <a:rPr lang="en-US" dirty="0">
                <a:ea typeface="+mn-lt"/>
                <a:cs typeface="+mn-lt"/>
              </a:rPr>
              <a:t>Built and exploited an Active Directory Red Team lab (Windows Server DC, Win10 client, attacker VM) to simulate identity-based attack paths used in 90%+ of enterprise breaches.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Executed </a:t>
            </a:r>
            <a:r>
              <a:rPr lang="en-US" dirty="0" err="1">
                <a:ea typeface="+mn-lt"/>
                <a:cs typeface="+mn-lt"/>
              </a:rPr>
              <a:t>Kerberoasting</a:t>
            </a:r>
            <a:r>
              <a:rPr lang="en-US" dirty="0">
                <a:ea typeface="+mn-lt"/>
                <a:cs typeface="+mn-lt"/>
              </a:rPr>
              <a:t>, Pass-the-Hash, and GPO misconfiguration abuse using </a:t>
            </a:r>
            <a:r>
              <a:rPr lang="en-US" dirty="0" err="1">
                <a:ea typeface="+mn-lt"/>
                <a:cs typeface="+mn-lt"/>
              </a:rPr>
              <a:t>Impacket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CrackMapExec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dirty="0" err="1">
                <a:ea typeface="+mn-lt"/>
                <a:cs typeface="+mn-lt"/>
              </a:rPr>
              <a:t>BloodHound</a:t>
            </a:r>
            <a:r>
              <a:rPr lang="en-US" dirty="0">
                <a:ea typeface="+mn-lt"/>
                <a:cs typeface="+mn-lt"/>
              </a:rPr>
              <a:t>, achieving Domain Admin compromise from a low-privileged account.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Captured and analyzed Kerberos &amp; SMB traffic with Wireshark, mapping attacker C2 channels and demonstrating IDS/IPS evasion.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Delivered business-focused remediation strategies (patching, GPO hardening, segmentation, credential hygiene), showing how to reduce AD attack surface by 60%+ in a simulated enterprise environment.</a:t>
            </a:r>
          </a:p>
          <a:p>
            <a:pPr marL="0" indent="0" algn="ctr">
              <a:buNone/>
            </a:pPr>
            <a:r>
              <a:rPr lang="en-US" sz="2400" b="1" u="sng" dirty="0">
                <a:ea typeface="+mn-lt"/>
                <a:cs typeface="+mn-lt"/>
              </a:rPr>
              <a:t>Active Directory Exploitation &amp; Defense Lab</a:t>
            </a:r>
            <a:endParaRPr lang="en-US" sz="2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Adversarial Emulation | Identity Security | Red Teaming</a:t>
            </a:r>
            <a:endParaRPr lang="en-US" b="1" dirty="0"/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Designed a lab simulating enterprise AD/Domain Controller environment to model </a:t>
            </a:r>
            <a:r>
              <a:rPr lang="en-US" b="1" dirty="0">
                <a:ea typeface="+mn-lt"/>
                <a:cs typeface="+mn-lt"/>
              </a:rPr>
              <a:t>real-world adversary techniques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Kerberoasting</a:t>
            </a:r>
            <a:r>
              <a:rPr lang="en-US" dirty="0">
                <a:ea typeface="+mn-lt"/>
                <a:cs typeface="+mn-lt"/>
              </a:rPr>
              <a:t>, AS-REP Roasting, Pass-the-Hash, NTLM relay).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Planned exploitation of </a:t>
            </a:r>
            <a:r>
              <a:rPr lang="en-US" b="1" dirty="0">
                <a:ea typeface="+mn-lt"/>
                <a:cs typeface="+mn-lt"/>
              </a:rPr>
              <a:t>Group Policy misconfigurations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domain trust abuse</a:t>
            </a:r>
            <a:r>
              <a:rPr lang="en-US" dirty="0">
                <a:ea typeface="+mn-lt"/>
                <a:cs typeface="+mn-lt"/>
              </a:rPr>
              <a:t>, followed by defensive hardening (credential hygiene, GPO lockdown, network segmentation).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Integrated </a:t>
            </a:r>
            <a:r>
              <a:rPr lang="en-US" b="1" dirty="0" err="1">
                <a:ea typeface="+mn-lt"/>
                <a:cs typeface="+mn-lt"/>
              </a:rPr>
              <a:t>BloodHound</a:t>
            </a:r>
            <a:r>
              <a:rPr lang="en-US" b="1" dirty="0">
                <a:ea typeface="+mn-lt"/>
                <a:cs typeface="+mn-lt"/>
              </a:rPr>
              <a:t> + Neo4j</a:t>
            </a:r>
            <a:r>
              <a:rPr lang="en-US" dirty="0">
                <a:ea typeface="+mn-lt"/>
                <a:cs typeface="+mn-lt"/>
              </a:rPr>
              <a:t> for </a:t>
            </a:r>
            <a:r>
              <a:rPr lang="en-US" b="1" dirty="0">
                <a:ea typeface="+mn-lt"/>
                <a:cs typeface="+mn-lt"/>
              </a:rPr>
              <a:t>attack path modeling</a:t>
            </a:r>
            <a:r>
              <a:rPr lang="en-US" dirty="0">
                <a:ea typeface="+mn-lt"/>
                <a:cs typeface="+mn-lt"/>
              </a:rPr>
              <a:t> and lateral movement visualization.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Set up Wireshark traffic captures to analyze </a:t>
            </a:r>
            <a:r>
              <a:rPr lang="en-US" b="1" dirty="0">
                <a:ea typeface="+mn-lt"/>
                <a:cs typeface="+mn-lt"/>
              </a:rPr>
              <a:t>Kerberos, SMB, and C2 beacon traffic</a:t>
            </a:r>
            <a:r>
              <a:rPr lang="en-US" dirty="0">
                <a:ea typeface="+mn-lt"/>
                <a:cs typeface="+mn-lt"/>
              </a:rPr>
              <a:t> for detection engineering insights.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Project impact: demonstrates how identity compromise → enterprise breach, with </a:t>
            </a:r>
            <a:r>
              <a:rPr lang="en-US" b="1" dirty="0">
                <a:ea typeface="+mn-lt"/>
                <a:cs typeface="+mn-lt"/>
              </a:rPr>
              <a:t>remediation strategies</a:t>
            </a:r>
            <a:r>
              <a:rPr lang="en-US" dirty="0">
                <a:ea typeface="+mn-lt"/>
                <a:cs typeface="+mn-lt"/>
              </a:rPr>
              <a:t> mapped to MITRE ATT&amp;CK.</a:t>
            </a:r>
            <a:endParaRPr lang="en-US" dirty="0"/>
          </a:p>
          <a:p>
            <a:pPr indent="0" algn="ctr">
              <a:buNone/>
            </a:pPr>
            <a:r>
              <a:rPr lang="en-US" sz="1050" b="1" dirty="0">
                <a:ea typeface="+mn-lt"/>
                <a:cs typeface="+mn-lt"/>
              </a:rPr>
              <a:t>Keywords: Active Directory | Domain Controller | Kerberos | Pass-the-Hash | Group Policy | Attack Path Modeling | Adversarial Emulation | Identity Security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3054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CBFC-AFE3-D901-B834-8298D59A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7" y="340357"/>
            <a:ext cx="11203341" cy="1039396"/>
          </a:xfrm>
        </p:spPr>
        <p:txBody>
          <a:bodyPr>
            <a:noAutofit/>
          </a:bodyPr>
          <a:lstStyle/>
          <a:p>
            <a:pPr algn="ctr"/>
            <a:r>
              <a:rPr lang="en-US" sz="2800" b="1" u="sng">
                <a:latin typeface="Angsana New"/>
                <a:ea typeface="+mj-lt"/>
                <a:cs typeface="Angsana New"/>
              </a:rPr>
              <a:t>Active Directory and Domain Controller Fundamentals from the Command Line - How Attackers Exploit and How to Defend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FCE5E-3B5D-15CC-F911-4750884F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2D48-D667-01A5-9045-3C993CE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EF7F8-4455-4ECA-5CD2-12778294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70" y="1222893"/>
            <a:ext cx="8633967" cy="5454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b="1" u="sng" dirty="0"/>
              <a:t>Phase 1 — Lab Design &amp; Setup</a:t>
            </a:r>
            <a:endParaRPr lang="en-US" sz="1800" dirty="0"/>
          </a:p>
          <a:p>
            <a:pPr algn="ctr"/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Deploy a vulnerable AD environment to simulate enterprise identity infrastructure.</a:t>
            </a:r>
          </a:p>
          <a:p>
            <a:pPr marL="0" indent="0" algn="ctr">
              <a:buNone/>
            </a:pPr>
            <a:r>
              <a:rPr lang="en-US" sz="1800" b="1" u="sng" dirty="0">
                <a:ea typeface="+mn-lt"/>
                <a:cs typeface="+mn-lt"/>
              </a:rPr>
              <a:t>Lab Build:</a:t>
            </a:r>
            <a:endParaRPr lang="en-US" dirty="0"/>
          </a:p>
          <a:p>
            <a:pPr lvl="1" algn="ctr"/>
            <a:r>
              <a:rPr lang="en-US" b="1" dirty="0">
                <a:ea typeface="+mn-lt"/>
                <a:cs typeface="+mn-lt"/>
              </a:rPr>
              <a:t>Windows Server 2019</a:t>
            </a:r>
            <a:r>
              <a:rPr lang="en-US" dirty="0">
                <a:ea typeface="+mn-lt"/>
                <a:cs typeface="+mn-lt"/>
              </a:rPr>
              <a:t> as Domain Controller.</a:t>
            </a:r>
          </a:p>
          <a:p>
            <a:pPr lvl="1" algn="ctr"/>
            <a:r>
              <a:rPr lang="en-US" b="1" dirty="0">
                <a:ea typeface="+mn-lt"/>
                <a:cs typeface="+mn-lt"/>
              </a:rPr>
              <a:t>Windows 10 client</a:t>
            </a:r>
            <a:r>
              <a:rPr lang="en-US" dirty="0">
                <a:ea typeface="+mn-lt"/>
                <a:cs typeface="+mn-lt"/>
              </a:rPr>
              <a:t> joined to the domain.</a:t>
            </a:r>
          </a:p>
          <a:p>
            <a:pPr marL="228600" lvl="1" indent="0" algn="ctr">
              <a:buNone/>
            </a:pPr>
            <a:r>
              <a:rPr lang="en-US" b="1" dirty="0">
                <a:ea typeface="+mn-lt"/>
                <a:cs typeface="+mn-lt"/>
              </a:rPr>
              <a:t>Attacker (Kali bare metal)</a:t>
            </a:r>
            <a:r>
              <a:rPr lang="en-US" dirty="0">
                <a:ea typeface="+mn-lt"/>
                <a:cs typeface="+mn-lt"/>
              </a:rPr>
              <a:t> with </a:t>
            </a:r>
            <a:r>
              <a:rPr lang="en-US" dirty="0" err="1">
                <a:ea typeface="+mn-lt"/>
                <a:cs typeface="+mn-lt"/>
              </a:rPr>
              <a:t>Impacket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CrackMapExec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BloodHound</a:t>
            </a:r>
            <a:r>
              <a:rPr lang="en-US" dirty="0">
                <a:ea typeface="+mn-lt"/>
                <a:cs typeface="+mn-lt"/>
              </a:rPr>
              <a:t>, Neo4j, Wireshark.</a:t>
            </a:r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Keywords: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Active Directory deployment, domain controller fundamentals, adversarial emulation.</a:t>
            </a:r>
            <a:endParaRPr lang="en-US" i="1" dirty="0"/>
          </a:p>
          <a:p>
            <a:pPr marL="0" indent="0" algn="ctr">
              <a:buNone/>
            </a:pPr>
            <a:r>
              <a:rPr lang="en-US" b="1" u="sng" dirty="0"/>
              <a:t>Phase 2 — Reconnaissance in AD</a:t>
            </a:r>
            <a:endParaRPr lang="en-US" dirty="0"/>
          </a:p>
          <a:p>
            <a:pPr marL="742950" lvl="1" indent="-285750" algn="ctr">
              <a:buFont typeface="Arial"/>
              <a:buChar char="•"/>
            </a:pPr>
            <a:r>
              <a:rPr lang="en-US" dirty="0">
                <a:latin typeface="Consolas"/>
              </a:rPr>
              <a:t>enum4linux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rpcclient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smbmap</a:t>
            </a:r>
            <a:r>
              <a:rPr lang="en-US" dirty="0">
                <a:ea typeface="+mn-lt"/>
                <a:cs typeface="+mn-lt"/>
              </a:rPr>
              <a:t> for shares &amp; RPC.</a:t>
            </a:r>
          </a:p>
          <a:p>
            <a:pPr marL="742950" lvl="1" indent="-285750" algn="ctr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Impacket’s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GetNPUsers.py</a:t>
            </a:r>
            <a:r>
              <a:rPr lang="en-US" dirty="0">
                <a:ea typeface="+mn-lt"/>
                <a:cs typeface="+mn-lt"/>
              </a:rPr>
              <a:t> to enumerate users &amp; AS-REP roasting candidates.</a:t>
            </a:r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Expected Output:</a:t>
            </a:r>
            <a:r>
              <a:rPr lang="en-US" dirty="0">
                <a:ea typeface="+mn-lt"/>
                <a:cs typeface="+mn-lt"/>
              </a:rPr>
              <a:t> Domain users, SPNs, weak Kerberos configurations.</a:t>
            </a:r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Keywords: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Active Directory enumeration, Kerberos pre-authentication, service discovery.</a:t>
            </a:r>
          </a:p>
        </p:txBody>
      </p:sp>
    </p:spTree>
    <p:extLst>
      <p:ext uri="{BB962C8B-B14F-4D97-AF65-F5344CB8AC3E}">
        <p14:creationId xmlns:p14="http://schemas.microsoft.com/office/powerpoint/2010/main" val="2809097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7BB07-9F44-2AB6-00C4-159F2E9E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544BC-33A4-8C09-C2DE-BCF34AAE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38BC3-2A18-6079-5802-E212E3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02D32-D6D2-92F5-2F62-1EDB3345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07" y="344257"/>
            <a:ext cx="11159861" cy="6329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Phase 3 — Exploitation of Identity Systems</a:t>
            </a:r>
            <a:endParaRPr lang="en-US" u="sng" dirty="0"/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Attack Scenarios:</a:t>
            </a:r>
            <a:endParaRPr lang="en-US" dirty="0"/>
          </a:p>
          <a:p>
            <a:pPr lvl="1" algn="ctr"/>
            <a:r>
              <a:rPr lang="en-US" b="1" dirty="0" err="1">
                <a:ea typeface="+mn-lt"/>
                <a:cs typeface="+mn-lt"/>
              </a:rPr>
              <a:t>Kerberoasting</a:t>
            </a:r>
            <a:r>
              <a:rPr lang="en-US" dirty="0">
                <a:ea typeface="+mn-lt"/>
                <a:cs typeface="+mn-lt"/>
              </a:rPr>
              <a:t>: Extract Kerberos tickets → offline crack.</a:t>
            </a:r>
            <a:endParaRPr lang="en-US" dirty="0"/>
          </a:p>
          <a:p>
            <a:pPr lvl="1" algn="ctr"/>
            <a:r>
              <a:rPr lang="en-US" b="1" dirty="0">
                <a:ea typeface="+mn-lt"/>
                <a:cs typeface="+mn-lt"/>
              </a:rPr>
              <a:t>Pass-the-Hash</a:t>
            </a:r>
            <a:r>
              <a:rPr lang="en-US" dirty="0">
                <a:ea typeface="+mn-lt"/>
                <a:cs typeface="+mn-lt"/>
              </a:rPr>
              <a:t>: Abuse NTLM credentials with </a:t>
            </a:r>
            <a:r>
              <a:rPr lang="en-US" dirty="0">
                <a:latin typeface="Consolas"/>
              </a:rPr>
              <a:t>wmiexec.py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lvl="1" algn="ctr"/>
            <a:r>
              <a:rPr lang="en-US" b="1" dirty="0">
                <a:ea typeface="+mn-lt"/>
                <a:cs typeface="+mn-lt"/>
              </a:rPr>
              <a:t>Over-Privileged Accounts:</a:t>
            </a:r>
            <a:r>
              <a:rPr lang="en-US" dirty="0">
                <a:ea typeface="+mn-lt"/>
                <a:cs typeface="+mn-lt"/>
              </a:rPr>
              <a:t> Abuse misconfigured GPO or delegation.</a:t>
            </a:r>
            <a:endParaRPr lang="en-US" dirty="0"/>
          </a:p>
          <a:p>
            <a:pPr algn="ctr"/>
            <a:r>
              <a:rPr lang="en-US" b="1" dirty="0">
                <a:ea typeface="+mn-lt"/>
                <a:cs typeface="+mn-lt"/>
              </a:rPr>
              <a:t>Keywords: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Kerberos attacks, NTLM relay, Group Policy misconfigurations, privilege escalation.</a:t>
            </a:r>
            <a:endParaRPr lang="en-US" u="sng" dirty="0"/>
          </a:p>
          <a:p>
            <a:pPr marL="0" indent="0" algn="ctr">
              <a:buNone/>
            </a:pPr>
            <a:r>
              <a:rPr lang="en-US" b="1" u="sng" dirty="0"/>
              <a:t>Phase 4 — Lateral Movement &amp; Persistence</a:t>
            </a:r>
            <a:endParaRPr lang="en-US" u="sng" dirty="0"/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Tools/Techniques:</a:t>
            </a:r>
            <a:endParaRPr lang="en-US" dirty="0"/>
          </a:p>
          <a:p>
            <a:pPr lvl="1" algn="ctr"/>
            <a:r>
              <a:rPr lang="en-US" dirty="0">
                <a:latin typeface="Consolas"/>
              </a:rPr>
              <a:t>psexec.py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wmiexec.py</a:t>
            </a:r>
            <a:r>
              <a:rPr lang="en-US" dirty="0">
                <a:ea typeface="+mn-lt"/>
                <a:cs typeface="+mn-lt"/>
              </a:rPr>
              <a:t> → pivot across systems.</a:t>
            </a:r>
            <a:endParaRPr lang="en-US" dirty="0"/>
          </a:p>
          <a:p>
            <a:pPr lvl="1" algn="ctr"/>
            <a:r>
              <a:rPr lang="en-US" dirty="0">
                <a:ea typeface="+mn-lt"/>
                <a:cs typeface="+mn-lt"/>
              </a:rPr>
              <a:t>Create </a:t>
            </a:r>
            <a:r>
              <a:rPr lang="en-US" b="1" dirty="0">
                <a:ea typeface="+mn-lt"/>
                <a:cs typeface="+mn-lt"/>
              </a:rPr>
              <a:t>scheduled task or service</a:t>
            </a:r>
            <a:r>
              <a:rPr lang="en-US" dirty="0">
                <a:ea typeface="+mn-lt"/>
                <a:cs typeface="+mn-lt"/>
              </a:rPr>
              <a:t> for persistence.</a:t>
            </a:r>
            <a:endParaRPr lang="en-US" dirty="0"/>
          </a:p>
          <a:p>
            <a:pPr algn="ctr"/>
            <a:r>
              <a:rPr lang="en-US" b="1" dirty="0">
                <a:ea typeface="+mn-lt"/>
                <a:cs typeface="+mn-lt"/>
              </a:rPr>
              <a:t>Keywords: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lateral movement, scheduled task persistence, domain trust abuse.</a:t>
            </a:r>
            <a:endParaRPr lang="en-US" i="1" dirty="0"/>
          </a:p>
          <a:p>
            <a:pPr marL="0" indent="0" algn="ctr">
              <a:buNone/>
            </a:pPr>
            <a:r>
              <a:rPr lang="en-US" b="1" u="sng" dirty="0"/>
              <a:t>Phase 5 — Monitoring &amp; Attack Path Modeling</a:t>
            </a:r>
            <a:endParaRPr lang="en-US" u="sng" dirty="0"/>
          </a:p>
          <a:p>
            <a:pPr marL="0" indent="0" algn="ctr">
              <a:buNone/>
            </a:pPr>
            <a:r>
              <a:rPr lang="en-US" b="1" dirty="0">
                <a:ea typeface="+mn-lt"/>
                <a:cs typeface="+mn-lt"/>
              </a:rPr>
              <a:t>Analysis:</a:t>
            </a:r>
            <a:endParaRPr lang="en-US" dirty="0">
              <a:ea typeface="+mn-lt"/>
              <a:cs typeface="+mn-lt"/>
            </a:endParaRPr>
          </a:p>
          <a:p>
            <a:pPr marL="742950" lvl="1" indent="-285750" algn="ctr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Wireshark</a:t>
            </a:r>
            <a:r>
              <a:rPr lang="en-US" dirty="0">
                <a:ea typeface="+mn-lt"/>
                <a:cs typeface="+mn-lt"/>
              </a:rPr>
              <a:t> capture of Kerberos, SMB, and reverse shell traffic (C2 emulation).</a:t>
            </a:r>
            <a:endParaRPr lang="en-US" dirty="0"/>
          </a:p>
          <a:p>
            <a:pPr marL="742950" lvl="1" indent="-285750" algn="ctr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BloodHound</a:t>
            </a:r>
            <a:r>
              <a:rPr lang="en-US" b="1" dirty="0">
                <a:ea typeface="+mn-lt"/>
                <a:cs typeface="+mn-lt"/>
              </a:rPr>
              <a:t> + Neo4j</a:t>
            </a:r>
            <a:r>
              <a:rPr lang="en-US" dirty="0">
                <a:ea typeface="+mn-lt"/>
                <a:cs typeface="+mn-lt"/>
              </a:rPr>
              <a:t>: Graph AD attack paths (user → admin → domain admin).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Keywords: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traffic analysis, IDS/IPS evasion, attack path modeling, Active Directory graph analysis.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7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EACBB-F0D4-0B57-D4CA-7085ABE0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702039"/>
            <a:ext cx="4564376" cy="429768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C8943-5D5A-1CED-B54D-384DB575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8E359-FC82-0D1E-3B5B-BFFAAC247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0" y="149306"/>
            <a:ext cx="11369474" cy="6486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u="sng" dirty="0"/>
              <a:t>Phase 6 — Business Impact &amp; Remediation</a:t>
            </a:r>
            <a:endParaRPr lang="en-US" dirty="0"/>
          </a:p>
          <a:p>
            <a:pPr marL="0" indent="0" algn="ctr">
              <a:buNone/>
            </a:pPr>
            <a:r>
              <a:rPr lang="en-US" sz="1400" b="1" u="sng" dirty="0">
                <a:ea typeface="+mn-lt"/>
                <a:cs typeface="+mn-lt"/>
              </a:rPr>
              <a:t>Findings: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Attackers can escalate from low-privileged domain user → Domain Admin in ≤ 30 minutes if AD is misconfigured.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u="sng" dirty="0">
                <a:ea typeface="+mn-lt"/>
                <a:cs typeface="+mn-lt"/>
              </a:rPr>
              <a:t>Business Risk: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Compromise of AD = full compromise of business operations (identity, email, file servers, apps).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u="sng" dirty="0">
                <a:ea typeface="+mn-lt"/>
                <a:cs typeface="+mn-lt"/>
              </a:rPr>
              <a:t>Remediation Strategies:</a:t>
            </a:r>
            <a:endParaRPr lang="en-US" sz="1400" b="1" u="sng" dirty="0"/>
          </a:p>
          <a:p>
            <a:pPr lvl="1" algn="ctr"/>
            <a:r>
              <a:rPr lang="en-US" sz="1400" dirty="0">
                <a:ea typeface="+mn-lt"/>
                <a:cs typeface="+mn-lt"/>
              </a:rPr>
              <a:t>Harden GPOs, restrict delegation.</a:t>
            </a:r>
            <a:endParaRPr lang="en-US" sz="1400" dirty="0"/>
          </a:p>
          <a:p>
            <a:pPr lvl="1" algn="ctr"/>
            <a:r>
              <a:rPr lang="en-US" sz="1400" dirty="0">
                <a:ea typeface="+mn-lt"/>
                <a:cs typeface="+mn-lt"/>
              </a:rPr>
              <a:t>Enforce credential hygiene &amp; tiered admin model.</a:t>
            </a:r>
            <a:endParaRPr lang="en-US" sz="1400" dirty="0"/>
          </a:p>
          <a:p>
            <a:pPr lvl="1" algn="ctr"/>
            <a:r>
              <a:rPr lang="en-US" sz="1400" dirty="0">
                <a:ea typeface="+mn-lt"/>
                <a:cs typeface="+mn-lt"/>
              </a:rPr>
              <a:t>Apply network segmentation for Domain Controllers.</a:t>
            </a:r>
            <a:endParaRPr lang="en-US" sz="1400" dirty="0"/>
          </a:p>
          <a:p>
            <a:pPr lvl="1" algn="ctr"/>
            <a:r>
              <a:rPr lang="en-US" sz="1400" dirty="0">
                <a:ea typeface="+mn-lt"/>
                <a:cs typeface="+mn-lt"/>
              </a:rPr>
              <a:t>Continuous monitoring with SIEM/EDR rules for Kerberos anomalies.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u="sng" dirty="0">
                <a:ea typeface="+mn-lt"/>
                <a:cs typeface="+mn-lt"/>
              </a:rPr>
              <a:t>Keywords: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i="1" dirty="0">
                <a:ea typeface="+mn-lt"/>
                <a:cs typeface="+mn-lt"/>
              </a:rPr>
              <a:t>domain controller hardening, credential hygiene, segmentation, threat detection engineering.</a:t>
            </a:r>
            <a:endParaRPr lang="en-US" sz="1400" dirty="0"/>
          </a:p>
          <a:p>
            <a:pPr algn="ctr">
              <a:buNone/>
            </a:pPr>
            <a:r>
              <a:rPr lang="en-US" sz="1400" b="1" dirty="0">
                <a:ea typeface="+mn-lt"/>
                <a:cs typeface="+mn-lt"/>
              </a:rPr>
              <a:t>     </a:t>
            </a:r>
            <a:r>
              <a:rPr lang="en-US" b="1" u="sng" dirty="0">
                <a:ea typeface="+mn-lt"/>
                <a:cs typeface="+mn-lt"/>
              </a:rPr>
              <a:t>Project Angle (storytelling)</a:t>
            </a:r>
            <a:endParaRPr lang="en-US" b="1" u="sng" dirty="0"/>
          </a:p>
          <a:p>
            <a:pPr algn="ctr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Open with </a:t>
            </a:r>
            <a:r>
              <a:rPr lang="en-US" sz="1400" b="1" dirty="0">
                <a:ea typeface="+mn-lt"/>
                <a:cs typeface="+mn-lt"/>
              </a:rPr>
              <a:t>90% of breaches involve Active Directory.</a:t>
            </a:r>
            <a:endParaRPr lang="en-US" sz="1400" dirty="0"/>
          </a:p>
          <a:p>
            <a:pPr algn="ctr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Lab setup and attack steps (screenshots, </a:t>
            </a:r>
            <a:r>
              <a:rPr lang="en-US" sz="1400" err="1">
                <a:ea typeface="+mn-lt"/>
                <a:cs typeface="+mn-lt"/>
              </a:rPr>
              <a:t>BloodHound</a:t>
            </a:r>
            <a:r>
              <a:rPr lang="en-US" sz="1400" dirty="0">
                <a:ea typeface="+mn-lt"/>
                <a:cs typeface="+mn-lt"/>
              </a:rPr>
              <a:t> graph).</a:t>
            </a:r>
            <a:endParaRPr lang="en-US" sz="1400" dirty="0"/>
          </a:p>
          <a:p>
            <a:pPr algn="ctr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Show </a:t>
            </a:r>
            <a:r>
              <a:rPr lang="en-US" sz="1400" b="1" dirty="0">
                <a:ea typeface="+mn-lt"/>
                <a:cs typeface="+mn-lt"/>
              </a:rPr>
              <a:t>business impact → remediation.</a:t>
            </a:r>
            <a:endParaRPr lang="en-US" sz="1400" dirty="0"/>
          </a:p>
          <a:p>
            <a:pPr algn="ctr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Close with a call-to-action: </a:t>
            </a:r>
            <a:r>
              <a:rPr lang="en-US" sz="1400" i="1" dirty="0">
                <a:ea typeface="+mn-lt"/>
                <a:cs typeface="+mn-lt"/>
              </a:rPr>
              <a:t>Identity is the new perimeter — securing AD is securing the enterprise.</a:t>
            </a:r>
            <a:endParaRPr 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400" dirty="0">
                <a:ea typeface="+mn-lt"/>
                <a:cs typeface="+mn-lt"/>
              </a:rPr>
              <a:t>This project blueprint is </a:t>
            </a:r>
            <a:r>
              <a:rPr lang="en-US" sz="1400" b="1" dirty="0">
                <a:ea typeface="+mn-lt"/>
                <a:cs typeface="+mn-lt"/>
              </a:rPr>
              <a:t>laser-focused on Active Directory</a:t>
            </a:r>
            <a:r>
              <a:rPr lang="en-US" sz="1400" dirty="0">
                <a:ea typeface="+mn-lt"/>
                <a:cs typeface="+mn-lt"/>
              </a:rPr>
              <a:t>.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- It’s Technical (Attack Simulation), and Strategic (Business Risk + Remediation), </a:t>
            </a:r>
            <a:endParaRPr lang="en-US" sz="1400" dirty="0"/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80989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apandiLinearHarmony">
  <a:themeElements>
    <a:clrScheme name="Japandi Linear Harmony">
      <a:dk1>
        <a:srgbClr val="000000"/>
      </a:dk1>
      <a:lt1>
        <a:srgbClr val="FFFFFF"/>
      </a:lt1>
      <a:dk2>
        <a:srgbClr val="2C3932"/>
      </a:dk2>
      <a:lt2>
        <a:srgbClr val="FEFDFB"/>
      </a:lt2>
      <a:accent1>
        <a:srgbClr val="ECE7DA"/>
      </a:accent1>
      <a:accent2>
        <a:srgbClr val="8A835B"/>
      </a:accent2>
      <a:accent3>
        <a:srgbClr val="D7D9CF"/>
      </a:accent3>
      <a:accent4>
        <a:srgbClr val="A39382"/>
      </a:accent4>
      <a:accent5>
        <a:srgbClr val="87A3BF"/>
      </a:accent5>
      <a:accent6>
        <a:srgbClr val="343826"/>
      </a:accent6>
      <a:hlink>
        <a:srgbClr val="169C9A"/>
      </a:hlink>
      <a:folHlink>
        <a:srgbClr val="E15C3D"/>
      </a:folHlink>
    </a:clrScheme>
    <a:fontScheme name="Custom 24">
      <a:majorFont>
        <a:latin typeface="Nunito Sans"/>
        <a:ea typeface=""/>
        <a:cs typeface=""/>
      </a:majorFont>
      <a:minorFont>
        <a:latin typeface="Nuni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pandi linear_Marketing Presentation_win32_SD_V9" id="{57601A81-7059-40B9-B27D-CFA4D443B3D6}" vid="{9FBC8E92-EE9C-44F9-AA8A-E22EDCB5B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EDABF-7176-4A42-8EF9-E5D4DD31FF6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EC3793-C1BC-496C-A03C-202DFFC513D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JapandiLinearHarmony</vt:lpstr>
      <vt:lpstr>  Active Directory &amp; Domain Controller Exploitation Lab</vt:lpstr>
      <vt:lpstr> Project Overview</vt:lpstr>
      <vt:lpstr>THIS LAB GOALS AND PURPOSE</vt:lpstr>
      <vt:lpstr>PowerPoint Presentation</vt:lpstr>
      <vt:lpstr>       Lab Objectives &amp; Design</vt:lpstr>
      <vt:lpstr>PowerPoint Presentation</vt:lpstr>
      <vt:lpstr>Active Directory and Domain Controller Fundamentals from the Command Line - How Attackers Exploit and How to Defend</vt:lpstr>
      <vt:lpstr>PowerPoint Presentation</vt:lpstr>
      <vt:lpstr>PowerPoint Presentation</vt:lpstr>
      <vt:lpstr>Virtual Machine Preparation &amp; Setup</vt:lpstr>
      <vt:lpstr>Virtual Machines Preparation</vt:lpstr>
      <vt:lpstr>Networking Setup</vt:lpstr>
      <vt:lpstr>Host-Only Networking &amp; Baseline Snapshot</vt:lpstr>
      <vt:lpstr>Challenges (Real-World Alignment)</vt:lpstr>
      <vt:lpstr>Metrics &amp; Measurable Results</vt:lpstr>
      <vt:lpstr>Promote Windows Server 2019 to Domain Controller</vt:lpstr>
      <vt:lpstr>Domain Integration Screenshot Checklist (Step-by-Step)</vt:lpstr>
      <vt:lpstr>Domain Integration Screenshot Checklist (Step 2)</vt:lpstr>
      <vt:lpstr>Domain Integration Screenshot Checklist (Step 3)</vt:lpstr>
      <vt:lpstr>Domain integration complete</vt:lpstr>
      <vt:lpstr>Group policy project (OU + Misconfigs GPO)</vt:lpstr>
      <vt:lpstr>Group policy screenshot checklist 1</vt:lpstr>
      <vt:lpstr>Group policy screenshot checklist 2</vt:lpstr>
      <vt:lpstr>OU separation + misconfig lab (advanced Phase 1, sets up for Phase 2 attacks</vt:lpstr>
      <vt:lpstr>Splunk Lab Setup (VirtualBox)</vt:lpstr>
      <vt:lpstr>Security Logs / SIEM Forwarding</vt:lpstr>
      <vt:lpstr>Security Baseline Group Policy Project</vt:lpstr>
      <vt:lpstr>Baseline Group Policy Management</vt:lpstr>
      <vt:lpstr>File server permissions</vt:lpstr>
      <vt:lpstr>Configure DHCP on the DC (Server 2019)</vt:lpstr>
      <vt:lpstr>Active Directory Lab – Enterprise Security Blueprint</vt:lpstr>
      <vt:lpstr>Phase 1 – Build the Enterprise Environment (Defender side)</vt:lpstr>
      <vt:lpstr>Phase 1 – Build the Enterprise Environment (Defender side) 100%</vt:lpstr>
      <vt:lpstr>Phase 1 – Build the Enterprise Environment (Defender side) 100%</vt:lpstr>
      <vt:lpstr>Project Overview</vt:lpstr>
      <vt:lpstr>Problem-Solving &amp; Resilience</vt:lpstr>
      <vt:lpstr>Author Impact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97</cp:revision>
  <dcterms:created xsi:type="dcterms:W3CDTF">2025-08-28T12:24:59Z</dcterms:created>
  <dcterms:modified xsi:type="dcterms:W3CDTF">2025-09-09T16:00:17Z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